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62" r:id="rId56"/>
    <p:sldId id="363" r:id="rId57"/>
    <p:sldId id="364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72" r:id="rId66"/>
    <p:sldId id="373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5" r:id="rId99"/>
    <p:sldId id="406" r:id="rId100"/>
    <p:sldId id="407" r:id="rId101"/>
    <p:sldId id="408" r:id="rId102"/>
    <p:sldId id="409" r:id="rId103"/>
    <p:sldId id="410" r:id="rId104"/>
    <p:sldId id="411" r:id="rId105"/>
    <p:sldId id="412" r:id="rId106"/>
    <p:sldId id="413" r:id="rId107"/>
    <p:sldId id="414" r:id="rId108"/>
    <p:sldId id="415" r:id="rId109"/>
    <p:sldId id="416" r:id="rId110"/>
    <p:sldId id="417" r:id="rId111"/>
  </p:sldIdLst>
  <p:sldSz cx="12192000" cy="6858000"/>
  <p:notesSz cx="7103745" cy="10234295"/>
  <p:custDataLst>
    <p:tags r:id="rId1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5" Type="http://schemas.openxmlformats.org/officeDocument/2006/relationships/tags" Target="tags/tag91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../case/2-BUPTSSE-SPM-SOW.docx" TargetMode="External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../case/2-BUPTSSE-SPM-SOW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C899D-2D76-4079-901A-2305E85AD57E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</dgm:pt>
    <dgm:pt modelId="{8D3290FB-7452-427D-A52B-476C994488A1}">
      <dgm:prSet phldrT="[文本]"/>
      <dgm:spPr/>
      <dgm:t>
        <a:bodyPr/>
        <a:lstStyle/>
        <a:p>
          <a:r>
            <a: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开发计划</a:t>
          </a:r>
          <a:endParaRPr lang="zh-CN" altLang="en-US" dirty="0"/>
        </a:p>
      </dgm:t>
    </dgm:pt>
    <dgm:pt modelId="{15E0ABA6-8226-406A-AF65-357CDE58D067}" cxnId="{6CB1246A-F865-4C31-8EC2-01A46A1884C9}" type="parTrans">
      <dgm:prSet/>
      <dgm:spPr/>
      <dgm:t>
        <a:bodyPr/>
        <a:lstStyle/>
        <a:p>
          <a:endParaRPr lang="zh-CN" altLang="en-US"/>
        </a:p>
      </dgm:t>
    </dgm:pt>
    <dgm:pt modelId="{A4144974-41E4-4A58-89E1-4DC8F1E8AF21}" cxnId="{6CB1246A-F865-4C31-8EC2-01A46A1884C9}" type="sibTrans">
      <dgm:prSet/>
      <dgm:spPr/>
      <dgm:t>
        <a:bodyPr/>
        <a:lstStyle/>
        <a:p>
          <a:endParaRPr lang="zh-CN" altLang="en-US"/>
        </a:p>
      </dgm:t>
    </dgm:pt>
    <dgm:pt modelId="{37798364-493F-49D1-97AE-7CDDCC91777E}">
      <dgm:prSet phldrT="[文本]"/>
      <dgm:spPr/>
      <dgm:t>
        <a:bodyPr/>
        <a:lstStyle/>
        <a:p>
          <a:r>
            <a:rPr lang="zh-CN" altLang="en-US" smtClean="0">
              <a:latin typeface="华文新魏" panose="02010800040101010101" pitchFamily="2" charset="-122"/>
              <a:ea typeface="华文新魏" panose="02010800040101010101" pitchFamily="2" charset="-122"/>
            </a:rPr>
            <a:t>组织实施</a:t>
          </a:r>
          <a:endParaRPr lang="zh-CN" altLang="en-US" dirty="0"/>
        </a:p>
      </dgm:t>
    </dgm:pt>
    <dgm:pt modelId="{9B09352D-AFE6-4704-A48E-530B7F84D6F1}" cxnId="{796AABBC-28FC-4332-81E7-4D1336E8B916}" type="parTrans">
      <dgm:prSet/>
      <dgm:spPr/>
      <dgm:t>
        <a:bodyPr/>
        <a:lstStyle/>
        <a:p>
          <a:endParaRPr lang="zh-CN" altLang="en-US"/>
        </a:p>
      </dgm:t>
    </dgm:pt>
    <dgm:pt modelId="{48B7DF35-0970-48EA-9DC5-15CC1215AFBE}" cxnId="{796AABBC-28FC-4332-81E7-4D1336E8B916}" type="sibTrans">
      <dgm:prSet/>
      <dgm:spPr/>
      <dgm:t>
        <a:bodyPr/>
        <a:lstStyle/>
        <a:p>
          <a:endParaRPr lang="zh-CN" altLang="en-US"/>
        </a:p>
      </dgm:t>
    </dgm:pt>
    <dgm:pt modelId="{8A52A703-6E0C-4A8E-95E6-4C9D3F08F247}">
      <dgm:prSet phldrT="[文本]"/>
      <dgm:spPr/>
      <dgm:t>
        <a:bodyPr/>
        <a:lstStyle/>
        <a:p>
          <a:r>
            <a: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项目控制</a:t>
          </a:r>
          <a:endParaRPr lang="zh-CN" altLang="en-US" dirty="0"/>
        </a:p>
      </dgm:t>
    </dgm:pt>
    <dgm:pt modelId="{234695D4-8FD6-4C26-991E-5815BC832873}" cxnId="{E8937DD5-15A3-4F24-B7A2-359330DA594F}" type="parTrans">
      <dgm:prSet/>
      <dgm:spPr/>
      <dgm:t>
        <a:bodyPr/>
        <a:lstStyle/>
        <a:p>
          <a:endParaRPr lang="zh-CN" altLang="en-US"/>
        </a:p>
      </dgm:t>
    </dgm:pt>
    <dgm:pt modelId="{D58EBF34-FBC4-4803-8B97-EC300BDCBB99}" cxnId="{E8937DD5-15A3-4F24-B7A2-359330DA594F}" type="sibTrans">
      <dgm:prSet/>
      <dgm:spPr/>
      <dgm:t>
        <a:bodyPr/>
        <a:lstStyle/>
        <a:p>
          <a:endParaRPr lang="zh-CN" altLang="en-US"/>
        </a:p>
      </dgm:t>
    </dgm:pt>
    <dgm:pt modelId="{BDD49AA7-5D94-46DD-BE1B-CF0649C38328}" type="pres">
      <dgm:prSet presAssocID="{4CFC899D-2D76-4079-901A-2305E85AD57E}" presName="CompostProcess" presStyleCnt="0">
        <dgm:presLayoutVars>
          <dgm:dir/>
          <dgm:resizeHandles val="exact"/>
        </dgm:presLayoutVars>
      </dgm:prSet>
      <dgm:spPr/>
    </dgm:pt>
    <dgm:pt modelId="{93531B23-E409-455B-9D94-1847658F69CB}" type="pres">
      <dgm:prSet presAssocID="{4CFC899D-2D76-4079-901A-2305E85AD57E}" presName="arrow" presStyleLbl="bgShp" presStyleIdx="0" presStyleCnt="1"/>
      <dgm:spPr/>
    </dgm:pt>
    <dgm:pt modelId="{D237A691-80BE-49AA-9057-F0DA54AD5C52}" type="pres">
      <dgm:prSet presAssocID="{4CFC899D-2D76-4079-901A-2305E85AD57E}" presName="linearProcess" presStyleCnt="0"/>
      <dgm:spPr/>
    </dgm:pt>
    <dgm:pt modelId="{633BAFAD-90D6-4A29-9CA8-CA6AABF8A854}" type="pres">
      <dgm:prSet presAssocID="{8D3290FB-7452-427D-A52B-476C994488A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59D18F-C213-4943-9C6B-1538061247A8}" type="pres">
      <dgm:prSet presAssocID="{A4144974-41E4-4A58-89E1-4DC8F1E8AF21}" presName="sibTrans" presStyleCnt="0"/>
      <dgm:spPr/>
    </dgm:pt>
    <dgm:pt modelId="{74726253-3C8D-4F2D-B1F7-204440A94511}" type="pres">
      <dgm:prSet presAssocID="{37798364-493F-49D1-97AE-7CDDCC91777E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15D8F8-916D-4EA0-B87B-9CCA4709AE34}" type="pres">
      <dgm:prSet presAssocID="{48B7DF35-0970-48EA-9DC5-15CC1215AFBE}" presName="sibTrans" presStyleCnt="0"/>
      <dgm:spPr/>
    </dgm:pt>
    <dgm:pt modelId="{CCF03B9C-55B2-4437-B5DD-92CB43483B5D}" type="pres">
      <dgm:prSet presAssocID="{8A52A703-6E0C-4A8E-95E6-4C9D3F08F24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BA48F6A-BD1D-41B5-8D60-1AD7E7E8CF9F}" type="presOf" srcId="{37798364-493F-49D1-97AE-7CDDCC91777E}" destId="{74726253-3C8D-4F2D-B1F7-204440A94511}" srcOrd="0" destOrd="0" presId="urn:microsoft.com/office/officeart/2005/8/layout/hProcess9"/>
    <dgm:cxn modelId="{DD4EF433-20C2-4A91-A558-15AA099384DC}" type="presOf" srcId="{8D3290FB-7452-427D-A52B-476C994488A1}" destId="{633BAFAD-90D6-4A29-9CA8-CA6AABF8A854}" srcOrd="0" destOrd="0" presId="urn:microsoft.com/office/officeart/2005/8/layout/hProcess9"/>
    <dgm:cxn modelId="{E8937DD5-15A3-4F24-B7A2-359330DA594F}" srcId="{4CFC899D-2D76-4079-901A-2305E85AD57E}" destId="{8A52A703-6E0C-4A8E-95E6-4C9D3F08F247}" srcOrd="2" destOrd="0" parTransId="{234695D4-8FD6-4C26-991E-5815BC832873}" sibTransId="{D58EBF34-FBC4-4803-8B97-EC300BDCBB99}"/>
    <dgm:cxn modelId="{6CB1246A-F865-4C31-8EC2-01A46A1884C9}" srcId="{4CFC899D-2D76-4079-901A-2305E85AD57E}" destId="{8D3290FB-7452-427D-A52B-476C994488A1}" srcOrd="0" destOrd="0" parTransId="{15E0ABA6-8226-406A-AF65-357CDE58D067}" sibTransId="{A4144974-41E4-4A58-89E1-4DC8F1E8AF21}"/>
    <dgm:cxn modelId="{C6EC5ACE-5BA3-452A-A37A-FDF088AAAE83}" type="presOf" srcId="{4CFC899D-2D76-4079-901A-2305E85AD57E}" destId="{BDD49AA7-5D94-46DD-BE1B-CF0649C38328}" srcOrd="0" destOrd="0" presId="urn:microsoft.com/office/officeart/2005/8/layout/hProcess9"/>
    <dgm:cxn modelId="{57C7E341-F583-41C2-ABFD-0CDD4B07CA8E}" type="presOf" srcId="{8A52A703-6E0C-4A8E-95E6-4C9D3F08F247}" destId="{CCF03B9C-55B2-4437-B5DD-92CB43483B5D}" srcOrd="0" destOrd="0" presId="urn:microsoft.com/office/officeart/2005/8/layout/hProcess9"/>
    <dgm:cxn modelId="{796AABBC-28FC-4332-81E7-4D1336E8B916}" srcId="{4CFC899D-2D76-4079-901A-2305E85AD57E}" destId="{37798364-493F-49D1-97AE-7CDDCC91777E}" srcOrd="1" destOrd="0" parTransId="{9B09352D-AFE6-4704-A48E-530B7F84D6F1}" sibTransId="{48B7DF35-0970-48EA-9DC5-15CC1215AFBE}"/>
    <dgm:cxn modelId="{8B2F5D30-4D7B-446D-BC7F-BA2817640255}" type="presParOf" srcId="{BDD49AA7-5D94-46DD-BE1B-CF0649C38328}" destId="{93531B23-E409-455B-9D94-1847658F69CB}" srcOrd="0" destOrd="0" presId="urn:microsoft.com/office/officeart/2005/8/layout/hProcess9"/>
    <dgm:cxn modelId="{D3BE319B-6D8A-4295-B236-D7692EB75AAF}" type="presParOf" srcId="{BDD49AA7-5D94-46DD-BE1B-CF0649C38328}" destId="{D237A691-80BE-49AA-9057-F0DA54AD5C52}" srcOrd="1" destOrd="0" presId="urn:microsoft.com/office/officeart/2005/8/layout/hProcess9"/>
    <dgm:cxn modelId="{878CCBD3-622B-4B82-AEC5-262203D11BB4}" type="presParOf" srcId="{D237A691-80BE-49AA-9057-F0DA54AD5C52}" destId="{633BAFAD-90D6-4A29-9CA8-CA6AABF8A854}" srcOrd="0" destOrd="0" presId="urn:microsoft.com/office/officeart/2005/8/layout/hProcess9"/>
    <dgm:cxn modelId="{2CC46329-1082-448A-BACC-28FC9C174ED0}" type="presParOf" srcId="{D237A691-80BE-49AA-9057-F0DA54AD5C52}" destId="{7D59D18F-C213-4943-9C6B-1538061247A8}" srcOrd="1" destOrd="0" presId="urn:microsoft.com/office/officeart/2005/8/layout/hProcess9"/>
    <dgm:cxn modelId="{CAB18EA6-B065-48FC-8A87-8BE9B41F1700}" type="presParOf" srcId="{D237A691-80BE-49AA-9057-F0DA54AD5C52}" destId="{74726253-3C8D-4F2D-B1F7-204440A94511}" srcOrd="2" destOrd="0" presId="urn:microsoft.com/office/officeart/2005/8/layout/hProcess9"/>
    <dgm:cxn modelId="{ACD68ED7-65DF-4AC2-BA75-7357272EEF72}" type="presParOf" srcId="{D237A691-80BE-49AA-9057-F0DA54AD5C52}" destId="{9515D8F8-916D-4EA0-B87B-9CCA4709AE34}" srcOrd="3" destOrd="0" presId="urn:microsoft.com/office/officeart/2005/8/layout/hProcess9"/>
    <dgm:cxn modelId="{86FD71C8-D167-4834-98B1-67E7392C7F4B}" type="presParOf" srcId="{D237A691-80BE-49AA-9057-F0DA54AD5C52}" destId="{CCF03B9C-55B2-4437-B5DD-92CB43483B5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93DDB1-BD4C-4BD2-8B98-FD12293C6A7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D85818C7-FF77-4977-B301-B4B06321B6CF}">
      <dgm:prSet phldrT="[文本]" custT="1"/>
      <dgm:spPr/>
      <dgm:t>
        <a:bodyPr/>
        <a:lstStyle/>
        <a:p>
          <a:r>
            <a:rPr lang="zh-CN" altLang="en-US" sz="2800" dirty="0" smtClean="0">
              <a:hlinkClick xmlns:r="http://schemas.openxmlformats.org/officeDocument/2006/relationships" r:id="rId1" action="ppaction://hlinkfile"/>
            </a:rPr>
            <a:t>招标书</a:t>
          </a:r>
          <a:endParaRPr lang="zh-CN" altLang="en-US" sz="2800" dirty="0"/>
        </a:p>
      </dgm:t>
    </dgm:pt>
    <dgm:pt modelId="{7F7C88C8-6507-4D0A-886A-550FA39D824A}" cxnId="{D529110D-2373-45F7-9AD9-7284778BA6B6}" type="parTrans">
      <dgm:prSet/>
      <dgm:spPr/>
      <dgm:t>
        <a:bodyPr/>
        <a:lstStyle/>
        <a:p>
          <a:endParaRPr lang="zh-CN" altLang="en-US"/>
        </a:p>
      </dgm:t>
    </dgm:pt>
    <dgm:pt modelId="{6EA492B2-10D8-4EC7-A8D7-136A12B99C08}" cxnId="{D529110D-2373-45F7-9AD9-7284778BA6B6}" type="sibTrans">
      <dgm:prSet/>
      <dgm:spPr/>
      <dgm:t>
        <a:bodyPr/>
        <a:lstStyle/>
        <a:p>
          <a:endParaRPr lang="zh-CN" altLang="en-US"/>
        </a:p>
      </dgm:t>
    </dgm:pt>
    <dgm:pt modelId="{6F2FF9B3-B9A5-4D42-9FC8-20F8A4347123}">
      <dgm:prSet phldrT="[文本]" custT="1"/>
      <dgm:spPr/>
      <dgm:t>
        <a:bodyPr/>
        <a:lstStyle/>
        <a:p>
          <a:r>
            <a:rPr lang="zh-CN" altLang="en-US" sz="2800" dirty="0" smtClean="0"/>
            <a:t>项目分析</a:t>
          </a:r>
          <a:endParaRPr lang="zh-CN" altLang="en-US" sz="2800" dirty="0"/>
        </a:p>
      </dgm:t>
    </dgm:pt>
    <dgm:pt modelId="{6124A5F2-FFB2-47A3-BED2-9EB234C73E82}" cxnId="{4F29072A-D08E-465B-AAFB-BBE950CE03EE}" type="parTrans">
      <dgm:prSet/>
      <dgm:spPr/>
      <dgm:t>
        <a:bodyPr/>
        <a:lstStyle/>
        <a:p>
          <a:endParaRPr lang="zh-CN" altLang="en-US"/>
        </a:p>
      </dgm:t>
    </dgm:pt>
    <dgm:pt modelId="{2E8027AC-F445-4F36-860C-AA947D783818}" cxnId="{4F29072A-D08E-465B-AAFB-BBE950CE03EE}" type="sibTrans">
      <dgm:prSet/>
      <dgm:spPr/>
      <dgm:t>
        <a:bodyPr/>
        <a:lstStyle/>
        <a:p>
          <a:endParaRPr lang="zh-CN" altLang="en-US"/>
        </a:p>
      </dgm:t>
    </dgm:pt>
    <dgm:pt modelId="{5480095B-BD55-4BD6-933E-002686366DFF}">
      <dgm:prSet phldrT="[文本]" custT="1"/>
      <dgm:spPr/>
      <dgm:t>
        <a:bodyPr/>
        <a:lstStyle/>
        <a:p>
          <a:r>
            <a:rPr lang="zh-CN" altLang="en-US" sz="2800" dirty="0" smtClean="0"/>
            <a:t>编写标书</a:t>
          </a:r>
          <a:endParaRPr lang="zh-CN" altLang="en-US" sz="2800" dirty="0"/>
        </a:p>
      </dgm:t>
    </dgm:pt>
    <dgm:pt modelId="{98C01DC5-C49E-4E21-BAA3-5B6A9915E5D7}" cxnId="{9A7BF77F-79DD-41AB-9C52-16C83EF97386}" type="parTrans">
      <dgm:prSet/>
      <dgm:spPr/>
      <dgm:t>
        <a:bodyPr/>
        <a:lstStyle/>
        <a:p>
          <a:endParaRPr lang="zh-CN" altLang="en-US"/>
        </a:p>
      </dgm:t>
    </dgm:pt>
    <dgm:pt modelId="{C64A1354-96E9-4046-BBC0-2A3B6BB16BEF}" cxnId="{9A7BF77F-79DD-41AB-9C52-16C83EF97386}" type="sibTrans">
      <dgm:prSet/>
      <dgm:spPr/>
      <dgm:t>
        <a:bodyPr/>
        <a:lstStyle/>
        <a:p>
          <a:endParaRPr lang="zh-CN" altLang="en-US"/>
        </a:p>
      </dgm:t>
    </dgm:pt>
    <dgm:pt modelId="{B2E68AEE-8AF1-4669-870C-66CD00523091}">
      <dgm:prSet custT="1"/>
      <dgm:spPr/>
      <dgm:t>
        <a:bodyPr/>
        <a:lstStyle/>
        <a:p>
          <a:r>
            <a:rPr lang="zh-CN" altLang="en-US" sz="2400" dirty="0" smtClean="0"/>
            <a:t>招标与竞标</a:t>
          </a:r>
          <a:endParaRPr lang="zh-CN" altLang="en-US" sz="2400" dirty="0"/>
        </a:p>
      </dgm:t>
    </dgm:pt>
    <dgm:pt modelId="{E7FA86C8-84F1-4C66-B0EF-77C1194770EE}" cxnId="{8D729DDA-B569-4C3D-B32F-10E239057ECF}" type="parTrans">
      <dgm:prSet/>
      <dgm:spPr/>
      <dgm:t>
        <a:bodyPr/>
        <a:lstStyle/>
        <a:p>
          <a:endParaRPr lang="zh-CN" altLang="en-US"/>
        </a:p>
      </dgm:t>
    </dgm:pt>
    <dgm:pt modelId="{0356DF2F-DF65-4CEA-9174-50E820BEDE87}" cxnId="{8D729DDA-B569-4C3D-B32F-10E239057ECF}" type="sibTrans">
      <dgm:prSet/>
      <dgm:spPr/>
      <dgm:t>
        <a:bodyPr/>
        <a:lstStyle/>
        <a:p>
          <a:endParaRPr lang="zh-CN" altLang="en-US"/>
        </a:p>
      </dgm:t>
    </dgm:pt>
    <dgm:pt modelId="{A48D6DAC-ABB8-4E01-B80C-C7F88389E250}" type="pres">
      <dgm:prSet presAssocID="{0F93DDB1-BD4C-4BD2-8B98-FD12293C6A7A}" presName="diagram" presStyleCnt="0">
        <dgm:presLayoutVars>
          <dgm:dir/>
          <dgm:resizeHandles val="exact"/>
        </dgm:presLayoutVars>
      </dgm:prSet>
      <dgm:spPr/>
    </dgm:pt>
    <dgm:pt modelId="{AFAB9614-CA7A-46A2-AA7C-F09AF9BCDC02}" type="pres">
      <dgm:prSet presAssocID="{D85818C7-FF77-4977-B301-B4B06321B6C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811E5-F12C-4755-BA5E-43E2129ED044}" type="pres">
      <dgm:prSet presAssocID="{6EA492B2-10D8-4EC7-A8D7-136A12B99C0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27AEBD2-2D76-408D-BC88-0E54BE329BC4}" type="pres">
      <dgm:prSet presAssocID="{6EA492B2-10D8-4EC7-A8D7-136A12B99C0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DBD810B-CE92-4416-A837-E66B8045198E}" type="pres">
      <dgm:prSet presAssocID="{6F2FF9B3-B9A5-4D42-9FC8-20F8A434712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3D5DD1-DC6D-41EF-A0B6-D669625E3137}" type="pres">
      <dgm:prSet presAssocID="{2E8027AC-F445-4F36-860C-AA947D783818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BEAD3E1-1678-49D8-9B4C-36877B12EFD0}" type="pres">
      <dgm:prSet presAssocID="{2E8027AC-F445-4F36-860C-AA947D783818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A6F3801B-D3BB-49E2-8456-6D750A188B2A}" type="pres">
      <dgm:prSet presAssocID="{5480095B-BD55-4BD6-933E-002686366DF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C3A3CE-F36F-4DF7-9BA6-448D9B997847}" type="pres">
      <dgm:prSet presAssocID="{C64A1354-96E9-4046-BBC0-2A3B6BB16BE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42F6C6DB-93EB-4890-BD23-FC2DECBD469D}" type="pres">
      <dgm:prSet presAssocID="{C64A1354-96E9-4046-BBC0-2A3B6BB16BE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C07833E-4276-4AB5-8CE9-8A7EB0113599}" type="pres">
      <dgm:prSet presAssocID="{B2E68AEE-8AF1-4669-870C-66CD0052309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35EC900-9857-4BBC-9DD5-FC29780F401E}" type="presOf" srcId="{2E8027AC-F445-4F36-860C-AA947D783818}" destId="{8B3D5DD1-DC6D-41EF-A0B6-D669625E3137}" srcOrd="0" destOrd="0" presId="urn:microsoft.com/office/officeart/2005/8/layout/process5"/>
    <dgm:cxn modelId="{8D729DDA-B569-4C3D-B32F-10E239057ECF}" srcId="{0F93DDB1-BD4C-4BD2-8B98-FD12293C6A7A}" destId="{B2E68AEE-8AF1-4669-870C-66CD00523091}" srcOrd="3" destOrd="0" parTransId="{E7FA86C8-84F1-4C66-B0EF-77C1194770EE}" sibTransId="{0356DF2F-DF65-4CEA-9174-50E820BEDE87}"/>
    <dgm:cxn modelId="{9A7BF77F-79DD-41AB-9C52-16C83EF97386}" srcId="{0F93DDB1-BD4C-4BD2-8B98-FD12293C6A7A}" destId="{5480095B-BD55-4BD6-933E-002686366DFF}" srcOrd="2" destOrd="0" parTransId="{98C01DC5-C49E-4E21-BAA3-5B6A9915E5D7}" sibTransId="{C64A1354-96E9-4046-BBC0-2A3B6BB16BEF}"/>
    <dgm:cxn modelId="{F5362211-EA32-45F8-9079-16E4AB256A2C}" type="presOf" srcId="{6EA492B2-10D8-4EC7-A8D7-136A12B99C08}" destId="{327AEBD2-2D76-408D-BC88-0E54BE329BC4}" srcOrd="1" destOrd="0" presId="urn:microsoft.com/office/officeart/2005/8/layout/process5"/>
    <dgm:cxn modelId="{6EF04C0A-CC42-45C9-8F7F-8A8786FD6009}" type="presOf" srcId="{5480095B-BD55-4BD6-933E-002686366DFF}" destId="{A6F3801B-D3BB-49E2-8456-6D750A188B2A}" srcOrd="0" destOrd="0" presId="urn:microsoft.com/office/officeart/2005/8/layout/process5"/>
    <dgm:cxn modelId="{97FBC641-846E-4D32-8308-4B4C68D9AF1C}" type="presOf" srcId="{6F2FF9B3-B9A5-4D42-9FC8-20F8A4347123}" destId="{6DBD810B-CE92-4416-A837-E66B8045198E}" srcOrd="0" destOrd="0" presId="urn:microsoft.com/office/officeart/2005/8/layout/process5"/>
    <dgm:cxn modelId="{B415043B-72A7-442D-8B19-EBFCF2DDD218}" type="presOf" srcId="{0F93DDB1-BD4C-4BD2-8B98-FD12293C6A7A}" destId="{A48D6DAC-ABB8-4E01-B80C-C7F88389E250}" srcOrd="0" destOrd="0" presId="urn:microsoft.com/office/officeart/2005/8/layout/process5"/>
    <dgm:cxn modelId="{37C9EF0E-0ED5-480A-B7ED-04CEB50D2DD8}" type="presOf" srcId="{C64A1354-96E9-4046-BBC0-2A3B6BB16BEF}" destId="{87C3A3CE-F36F-4DF7-9BA6-448D9B997847}" srcOrd="0" destOrd="0" presId="urn:microsoft.com/office/officeart/2005/8/layout/process5"/>
    <dgm:cxn modelId="{D529110D-2373-45F7-9AD9-7284778BA6B6}" srcId="{0F93DDB1-BD4C-4BD2-8B98-FD12293C6A7A}" destId="{D85818C7-FF77-4977-B301-B4B06321B6CF}" srcOrd="0" destOrd="0" parTransId="{7F7C88C8-6507-4D0A-886A-550FA39D824A}" sibTransId="{6EA492B2-10D8-4EC7-A8D7-136A12B99C08}"/>
    <dgm:cxn modelId="{4F29072A-D08E-465B-AAFB-BBE950CE03EE}" srcId="{0F93DDB1-BD4C-4BD2-8B98-FD12293C6A7A}" destId="{6F2FF9B3-B9A5-4D42-9FC8-20F8A4347123}" srcOrd="1" destOrd="0" parTransId="{6124A5F2-FFB2-47A3-BED2-9EB234C73E82}" sibTransId="{2E8027AC-F445-4F36-860C-AA947D783818}"/>
    <dgm:cxn modelId="{DB4A8B2F-D33D-44BA-AEE2-9591F6944221}" type="presOf" srcId="{2E8027AC-F445-4F36-860C-AA947D783818}" destId="{BBEAD3E1-1678-49D8-9B4C-36877B12EFD0}" srcOrd="1" destOrd="0" presId="urn:microsoft.com/office/officeart/2005/8/layout/process5"/>
    <dgm:cxn modelId="{D2E15E64-FF3B-49A7-AAF7-0A765DAB9CEB}" type="presOf" srcId="{C64A1354-96E9-4046-BBC0-2A3B6BB16BEF}" destId="{42F6C6DB-93EB-4890-BD23-FC2DECBD469D}" srcOrd="1" destOrd="0" presId="urn:microsoft.com/office/officeart/2005/8/layout/process5"/>
    <dgm:cxn modelId="{1A806541-9B0D-46E5-8620-0A2A2A83EEAD}" type="presOf" srcId="{D85818C7-FF77-4977-B301-B4B06321B6CF}" destId="{AFAB9614-CA7A-46A2-AA7C-F09AF9BCDC02}" srcOrd="0" destOrd="0" presId="urn:microsoft.com/office/officeart/2005/8/layout/process5"/>
    <dgm:cxn modelId="{BF30A649-7072-4390-8CC9-0207650F431E}" type="presOf" srcId="{B2E68AEE-8AF1-4669-870C-66CD00523091}" destId="{EC07833E-4276-4AB5-8CE9-8A7EB0113599}" srcOrd="0" destOrd="0" presId="urn:microsoft.com/office/officeart/2005/8/layout/process5"/>
    <dgm:cxn modelId="{C902907B-C0D6-45C7-AB14-10C38581691E}" type="presOf" srcId="{6EA492B2-10D8-4EC7-A8D7-136A12B99C08}" destId="{75E811E5-F12C-4755-BA5E-43E2129ED044}" srcOrd="0" destOrd="0" presId="urn:microsoft.com/office/officeart/2005/8/layout/process5"/>
    <dgm:cxn modelId="{23C1430D-7515-4F06-AACC-1DCEE7C6821B}" type="presParOf" srcId="{A48D6DAC-ABB8-4E01-B80C-C7F88389E250}" destId="{AFAB9614-CA7A-46A2-AA7C-F09AF9BCDC02}" srcOrd="0" destOrd="0" presId="urn:microsoft.com/office/officeart/2005/8/layout/process5"/>
    <dgm:cxn modelId="{E09CAF5B-9511-4CAB-A4BD-76672B30F8A6}" type="presParOf" srcId="{A48D6DAC-ABB8-4E01-B80C-C7F88389E250}" destId="{75E811E5-F12C-4755-BA5E-43E2129ED044}" srcOrd="1" destOrd="0" presId="urn:microsoft.com/office/officeart/2005/8/layout/process5"/>
    <dgm:cxn modelId="{BE9B6DF5-B9A5-42B0-90EB-3C040E07B197}" type="presParOf" srcId="{75E811E5-F12C-4755-BA5E-43E2129ED044}" destId="{327AEBD2-2D76-408D-BC88-0E54BE329BC4}" srcOrd="0" destOrd="0" presId="urn:microsoft.com/office/officeart/2005/8/layout/process5"/>
    <dgm:cxn modelId="{26C086E9-4DF9-4070-9E9A-75FDC4219FDF}" type="presParOf" srcId="{A48D6DAC-ABB8-4E01-B80C-C7F88389E250}" destId="{6DBD810B-CE92-4416-A837-E66B8045198E}" srcOrd="2" destOrd="0" presId="urn:microsoft.com/office/officeart/2005/8/layout/process5"/>
    <dgm:cxn modelId="{D7384576-B4C4-4264-BE96-18006DF56561}" type="presParOf" srcId="{A48D6DAC-ABB8-4E01-B80C-C7F88389E250}" destId="{8B3D5DD1-DC6D-41EF-A0B6-D669625E3137}" srcOrd="3" destOrd="0" presId="urn:microsoft.com/office/officeart/2005/8/layout/process5"/>
    <dgm:cxn modelId="{835C945F-5D66-4948-AD31-F95678A28DF1}" type="presParOf" srcId="{8B3D5DD1-DC6D-41EF-A0B6-D669625E3137}" destId="{BBEAD3E1-1678-49D8-9B4C-36877B12EFD0}" srcOrd="0" destOrd="0" presId="urn:microsoft.com/office/officeart/2005/8/layout/process5"/>
    <dgm:cxn modelId="{331E6062-8D00-4886-983A-D3EF3DB8F409}" type="presParOf" srcId="{A48D6DAC-ABB8-4E01-B80C-C7F88389E250}" destId="{A6F3801B-D3BB-49E2-8456-6D750A188B2A}" srcOrd="4" destOrd="0" presId="urn:microsoft.com/office/officeart/2005/8/layout/process5"/>
    <dgm:cxn modelId="{376E02C2-857B-439E-9273-B2E88AFB79E4}" type="presParOf" srcId="{A48D6DAC-ABB8-4E01-B80C-C7F88389E250}" destId="{87C3A3CE-F36F-4DF7-9BA6-448D9B997847}" srcOrd="5" destOrd="0" presId="urn:microsoft.com/office/officeart/2005/8/layout/process5"/>
    <dgm:cxn modelId="{62AE26AC-81FE-4697-9E5E-58D865AC98E9}" type="presParOf" srcId="{87C3A3CE-F36F-4DF7-9BA6-448D9B997847}" destId="{42F6C6DB-93EB-4890-BD23-FC2DECBD469D}" srcOrd="0" destOrd="0" presId="urn:microsoft.com/office/officeart/2005/8/layout/process5"/>
    <dgm:cxn modelId="{C59640B8-3ABD-42E4-86F7-B5AA0006CB57}" type="presParOf" srcId="{A48D6DAC-ABB8-4E01-B80C-C7F88389E250}" destId="{EC07833E-4276-4AB5-8CE9-8A7EB011359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ACCFAB-3586-4C89-82F5-30CA64F870D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A8A65F4-3297-48D4-BA56-5E009D932CE9}">
      <dgm:prSet phldrT="[Text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阶段式提交一个可运行的产品</a:t>
          </a:r>
          <a:endParaRPr lang="zh-CN" altLang="en-US" dirty="0"/>
        </a:p>
      </dgm:t>
    </dgm:pt>
    <dgm:pt modelId="{334A39A2-FF71-4BDD-9616-86C39CE7B69C}" cxnId="{EA1E26A0-B55A-483C-93D6-CE65C1AE0420}" type="parTrans">
      <dgm:prSet/>
      <dgm:spPr/>
      <dgm:t>
        <a:bodyPr/>
        <a:lstStyle/>
        <a:p>
          <a:endParaRPr lang="zh-CN" altLang="en-US"/>
        </a:p>
      </dgm:t>
    </dgm:pt>
    <dgm:pt modelId="{03D3FB13-FD44-4B83-8171-008A3801D643}" cxnId="{EA1E26A0-B55A-483C-93D6-CE65C1AE0420}" type="sibTrans">
      <dgm:prSet/>
      <dgm:spPr/>
      <dgm:t>
        <a:bodyPr/>
        <a:lstStyle/>
        <a:p>
          <a:endParaRPr lang="zh-CN" altLang="en-US"/>
        </a:p>
      </dgm:t>
    </dgm:pt>
    <dgm:pt modelId="{CB5B879A-6E15-4F22-99E7-D93FB8BE0F74}">
      <dgm:prSet phldrT="[Text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关键的功能更早出现</a:t>
          </a:r>
          <a:endParaRPr lang="zh-CN" altLang="en-US" dirty="0"/>
        </a:p>
      </dgm:t>
    </dgm:pt>
    <dgm:pt modelId="{72249B3D-5D25-4798-9643-B2BBCF2D115B}" cxnId="{48EDB646-ACA0-4910-83EE-0F3C067EEFDA}" type="parTrans">
      <dgm:prSet/>
      <dgm:spPr/>
      <dgm:t>
        <a:bodyPr/>
        <a:lstStyle/>
        <a:p>
          <a:endParaRPr lang="zh-CN" altLang="en-US"/>
        </a:p>
      </dgm:t>
    </dgm:pt>
    <dgm:pt modelId="{6CDD844A-482E-4808-9DDF-DA99A5C417F5}" cxnId="{48EDB646-ACA0-4910-83EE-0F3C067EEFDA}" type="sibTrans">
      <dgm:prSet/>
      <dgm:spPr/>
      <dgm:t>
        <a:bodyPr/>
        <a:lstStyle/>
        <a:p>
          <a:endParaRPr lang="zh-CN" altLang="en-US"/>
        </a:p>
      </dgm:t>
    </dgm:pt>
    <dgm:pt modelId="{446430FD-F2F4-476B-98F5-9A925A78FC3A}">
      <dgm:prSet phldrT="[Text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早期预警问题，避免缺陷蔓延</a:t>
          </a:r>
          <a:endParaRPr lang="zh-CN" altLang="en-US" dirty="0"/>
        </a:p>
      </dgm:t>
    </dgm:pt>
    <dgm:pt modelId="{02E8D32E-D7F0-4144-AD3E-2C1C18F83F1A}" cxnId="{31AF39F6-3C31-4C06-8BE6-D647A8EC59D0}" type="parTrans">
      <dgm:prSet/>
      <dgm:spPr/>
      <dgm:t>
        <a:bodyPr/>
        <a:lstStyle/>
        <a:p>
          <a:endParaRPr lang="zh-CN" altLang="en-US"/>
        </a:p>
      </dgm:t>
    </dgm:pt>
    <dgm:pt modelId="{7D0852B4-8680-47AF-BD9B-F9EB79E56F9F}" cxnId="{31AF39F6-3C31-4C06-8BE6-D647A8EC59D0}" type="sibTrans">
      <dgm:prSet/>
      <dgm:spPr/>
      <dgm:t>
        <a:bodyPr/>
        <a:lstStyle/>
        <a:p>
          <a:endParaRPr lang="zh-CN" altLang="en-US"/>
        </a:p>
      </dgm:t>
    </dgm:pt>
    <dgm:pt modelId="{5A578CFA-4327-4205-8B5B-E7DB5CDCFF20}">
      <dgm:prSet phldrT="[Text]"/>
      <dgm:spPr/>
      <dgm:t>
        <a:bodyPr/>
        <a:lstStyle/>
        <a:p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阶段性完成可以降低估计失误</a:t>
          </a:r>
          <a:endParaRPr lang="zh-CN" altLang="en-US" dirty="0"/>
        </a:p>
      </dgm:t>
    </dgm:pt>
    <dgm:pt modelId="{89FE4709-3792-416C-99A4-F5247D67042C}" cxnId="{E2096EAE-6D48-4F37-9B9E-28DB96ACB124}" type="parTrans">
      <dgm:prSet/>
      <dgm:spPr/>
      <dgm:t>
        <a:bodyPr/>
        <a:lstStyle/>
        <a:p>
          <a:endParaRPr lang="zh-CN" altLang="en-US"/>
        </a:p>
      </dgm:t>
    </dgm:pt>
    <dgm:pt modelId="{E00A4584-8F32-4835-9B04-D08B42ED5D0F}" cxnId="{E2096EAE-6D48-4F37-9B9E-28DB96ACB124}" type="sibTrans">
      <dgm:prSet/>
      <dgm:spPr/>
      <dgm:t>
        <a:bodyPr/>
        <a:lstStyle/>
        <a:p>
          <a:endParaRPr lang="zh-CN" altLang="en-US"/>
        </a:p>
      </dgm:t>
    </dgm:pt>
    <dgm:pt modelId="{D9AC989D-0392-4E4F-99CD-2C53326A6D27}" type="pres">
      <dgm:prSet presAssocID="{BAACCFAB-3586-4C89-82F5-30CA64F870D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4326E8B3-941A-4426-AF03-8F04119C7B5E}" type="pres">
      <dgm:prSet presAssocID="{BAACCFAB-3586-4C89-82F5-30CA64F870D8}" presName="Name1" presStyleCnt="0"/>
      <dgm:spPr/>
    </dgm:pt>
    <dgm:pt modelId="{EBF0CB57-1D7C-46E6-8D1C-837FC77CA2DB}" type="pres">
      <dgm:prSet presAssocID="{BAACCFAB-3586-4C89-82F5-30CA64F870D8}" presName="cycle" presStyleCnt="0"/>
      <dgm:spPr/>
    </dgm:pt>
    <dgm:pt modelId="{99C9E886-D521-4426-8B22-767111540D6D}" type="pres">
      <dgm:prSet presAssocID="{BAACCFAB-3586-4C89-82F5-30CA64F870D8}" presName="srcNode" presStyleLbl="node1" presStyleIdx="0" presStyleCnt="4"/>
      <dgm:spPr/>
    </dgm:pt>
    <dgm:pt modelId="{CEC8AA7D-EF4E-4DA8-9550-E2EA63F97D35}" type="pres">
      <dgm:prSet presAssocID="{BAACCFAB-3586-4C89-82F5-30CA64F870D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1B055E60-233D-4622-B64D-35F4FB8190BC}" type="pres">
      <dgm:prSet presAssocID="{BAACCFAB-3586-4C89-82F5-30CA64F870D8}" presName="extraNode" presStyleLbl="node1" presStyleIdx="0" presStyleCnt="4"/>
      <dgm:spPr/>
    </dgm:pt>
    <dgm:pt modelId="{AD6EDB53-8DDE-4491-A6D8-441205F3C400}" type="pres">
      <dgm:prSet presAssocID="{BAACCFAB-3586-4C89-82F5-30CA64F870D8}" presName="dstNode" presStyleLbl="node1" presStyleIdx="0" presStyleCnt="4"/>
      <dgm:spPr/>
    </dgm:pt>
    <dgm:pt modelId="{279D66B1-924F-4156-A795-F5AD9EBCE56B}" type="pres">
      <dgm:prSet presAssocID="{8A8A65F4-3297-48D4-BA56-5E009D932CE9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6FCCC4-07BB-41FE-A522-AF3D59937221}" type="pres">
      <dgm:prSet presAssocID="{8A8A65F4-3297-48D4-BA56-5E009D932CE9}" presName="accent_1" presStyleCnt="0"/>
      <dgm:spPr/>
    </dgm:pt>
    <dgm:pt modelId="{A5D8DC03-AC76-4F8B-9095-82230B702966}" type="pres">
      <dgm:prSet presAssocID="{8A8A65F4-3297-48D4-BA56-5E009D932CE9}" presName="accentRepeatNode" presStyleLbl="solidFgAcc1" presStyleIdx="0" presStyleCnt="4"/>
      <dgm:spPr/>
    </dgm:pt>
    <dgm:pt modelId="{8D79543D-0D4F-4D1C-9E04-9B163A8C7FF2}" type="pres">
      <dgm:prSet presAssocID="{CB5B879A-6E15-4F22-99E7-D93FB8BE0F7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6C91B2-566A-4982-9B9A-9CA8A51BF231}" type="pres">
      <dgm:prSet presAssocID="{CB5B879A-6E15-4F22-99E7-D93FB8BE0F74}" presName="accent_2" presStyleCnt="0"/>
      <dgm:spPr/>
    </dgm:pt>
    <dgm:pt modelId="{A694E9F5-D20F-4CE0-AAEF-A8AF7BCB9440}" type="pres">
      <dgm:prSet presAssocID="{CB5B879A-6E15-4F22-99E7-D93FB8BE0F74}" presName="accentRepeatNode" presStyleLbl="solidFgAcc1" presStyleIdx="1" presStyleCnt="4"/>
      <dgm:spPr/>
    </dgm:pt>
    <dgm:pt modelId="{59B95563-7B5B-4225-831A-29E1EEB39012}" type="pres">
      <dgm:prSet presAssocID="{446430FD-F2F4-476B-98F5-9A925A78FC3A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CF69A7-2196-47C3-BE4C-D989FD88B487}" type="pres">
      <dgm:prSet presAssocID="{446430FD-F2F4-476B-98F5-9A925A78FC3A}" presName="accent_3" presStyleCnt="0"/>
      <dgm:spPr/>
    </dgm:pt>
    <dgm:pt modelId="{206E9F62-904C-4E09-965F-8F6A1D50CE99}" type="pres">
      <dgm:prSet presAssocID="{446430FD-F2F4-476B-98F5-9A925A78FC3A}" presName="accentRepeatNode" presStyleLbl="solidFgAcc1" presStyleIdx="2" presStyleCnt="4"/>
      <dgm:spPr/>
    </dgm:pt>
    <dgm:pt modelId="{A6CCE0BF-D246-4193-B06F-7DD8620C0840}" type="pres">
      <dgm:prSet presAssocID="{5A578CFA-4327-4205-8B5B-E7DB5CDCFF2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C7A759-F267-4B0E-90B6-893768053229}" type="pres">
      <dgm:prSet presAssocID="{5A578CFA-4327-4205-8B5B-E7DB5CDCFF20}" presName="accent_4" presStyleCnt="0"/>
      <dgm:spPr/>
    </dgm:pt>
    <dgm:pt modelId="{944D801A-E891-492A-9EC3-087B52EE11DA}" type="pres">
      <dgm:prSet presAssocID="{5A578CFA-4327-4205-8B5B-E7DB5CDCFF20}" presName="accentRepeatNode" presStyleLbl="solidFgAcc1" presStyleIdx="3" presStyleCnt="4"/>
      <dgm:spPr/>
    </dgm:pt>
  </dgm:ptLst>
  <dgm:cxnLst>
    <dgm:cxn modelId="{12732A1F-84B4-423E-A750-51DD23319D21}" type="presOf" srcId="{5A578CFA-4327-4205-8B5B-E7DB5CDCFF20}" destId="{A6CCE0BF-D246-4193-B06F-7DD8620C0840}" srcOrd="0" destOrd="0" presId="urn:microsoft.com/office/officeart/2008/layout/VerticalCurvedList"/>
    <dgm:cxn modelId="{DD737079-2A27-470B-94FA-01F35BE371FA}" type="presOf" srcId="{446430FD-F2F4-476B-98F5-9A925A78FC3A}" destId="{59B95563-7B5B-4225-831A-29E1EEB39012}" srcOrd="0" destOrd="0" presId="urn:microsoft.com/office/officeart/2008/layout/VerticalCurvedList"/>
    <dgm:cxn modelId="{EA1E26A0-B55A-483C-93D6-CE65C1AE0420}" srcId="{BAACCFAB-3586-4C89-82F5-30CA64F870D8}" destId="{8A8A65F4-3297-48D4-BA56-5E009D932CE9}" srcOrd="0" destOrd="0" parTransId="{334A39A2-FF71-4BDD-9616-86C39CE7B69C}" sibTransId="{03D3FB13-FD44-4B83-8171-008A3801D643}"/>
    <dgm:cxn modelId="{31AF39F6-3C31-4C06-8BE6-D647A8EC59D0}" srcId="{BAACCFAB-3586-4C89-82F5-30CA64F870D8}" destId="{446430FD-F2F4-476B-98F5-9A925A78FC3A}" srcOrd="2" destOrd="0" parTransId="{02E8D32E-D7F0-4144-AD3E-2C1C18F83F1A}" sibTransId="{7D0852B4-8680-47AF-BD9B-F9EB79E56F9F}"/>
    <dgm:cxn modelId="{6C14F983-EBB5-4C08-8DD2-2A3B01776B9D}" type="presOf" srcId="{CB5B879A-6E15-4F22-99E7-D93FB8BE0F74}" destId="{8D79543D-0D4F-4D1C-9E04-9B163A8C7FF2}" srcOrd="0" destOrd="0" presId="urn:microsoft.com/office/officeart/2008/layout/VerticalCurvedList"/>
    <dgm:cxn modelId="{EEB02601-9643-479B-98E2-6677108A3B6F}" type="presOf" srcId="{BAACCFAB-3586-4C89-82F5-30CA64F870D8}" destId="{D9AC989D-0392-4E4F-99CD-2C53326A6D27}" srcOrd="0" destOrd="0" presId="urn:microsoft.com/office/officeart/2008/layout/VerticalCurvedList"/>
    <dgm:cxn modelId="{23030E40-BD81-437A-9381-8A477EFBA592}" type="presOf" srcId="{8A8A65F4-3297-48D4-BA56-5E009D932CE9}" destId="{279D66B1-924F-4156-A795-F5AD9EBCE56B}" srcOrd="0" destOrd="0" presId="urn:microsoft.com/office/officeart/2008/layout/VerticalCurvedList"/>
    <dgm:cxn modelId="{E2096EAE-6D48-4F37-9B9E-28DB96ACB124}" srcId="{BAACCFAB-3586-4C89-82F5-30CA64F870D8}" destId="{5A578CFA-4327-4205-8B5B-E7DB5CDCFF20}" srcOrd="3" destOrd="0" parTransId="{89FE4709-3792-416C-99A4-F5247D67042C}" sibTransId="{E00A4584-8F32-4835-9B04-D08B42ED5D0F}"/>
    <dgm:cxn modelId="{48EDB646-ACA0-4910-83EE-0F3C067EEFDA}" srcId="{BAACCFAB-3586-4C89-82F5-30CA64F870D8}" destId="{CB5B879A-6E15-4F22-99E7-D93FB8BE0F74}" srcOrd="1" destOrd="0" parTransId="{72249B3D-5D25-4798-9643-B2BBCF2D115B}" sibTransId="{6CDD844A-482E-4808-9DDF-DA99A5C417F5}"/>
    <dgm:cxn modelId="{6E6BE457-D8B4-49EA-94A3-6A4EA4387E41}" type="presOf" srcId="{03D3FB13-FD44-4B83-8171-008A3801D643}" destId="{CEC8AA7D-EF4E-4DA8-9550-E2EA63F97D35}" srcOrd="0" destOrd="0" presId="urn:microsoft.com/office/officeart/2008/layout/VerticalCurvedList"/>
    <dgm:cxn modelId="{C54D258D-B82E-4649-B35F-89589673976F}" type="presParOf" srcId="{D9AC989D-0392-4E4F-99CD-2C53326A6D27}" destId="{4326E8B3-941A-4426-AF03-8F04119C7B5E}" srcOrd="0" destOrd="0" presId="urn:microsoft.com/office/officeart/2008/layout/VerticalCurvedList"/>
    <dgm:cxn modelId="{76163BE5-09DA-4C68-9B89-6F63BDAC2437}" type="presParOf" srcId="{4326E8B3-941A-4426-AF03-8F04119C7B5E}" destId="{EBF0CB57-1D7C-46E6-8D1C-837FC77CA2DB}" srcOrd="0" destOrd="0" presId="urn:microsoft.com/office/officeart/2008/layout/VerticalCurvedList"/>
    <dgm:cxn modelId="{0DC1F609-50BD-4A25-B190-3519FD773D43}" type="presParOf" srcId="{EBF0CB57-1D7C-46E6-8D1C-837FC77CA2DB}" destId="{99C9E886-D521-4426-8B22-767111540D6D}" srcOrd="0" destOrd="0" presId="urn:microsoft.com/office/officeart/2008/layout/VerticalCurvedList"/>
    <dgm:cxn modelId="{C8E5F1E9-86D9-4892-9FF6-5DDD3744D934}" type="presParOf" srcId="{EBF0CB57-1D7C-46E6-8D1C-837FC77CA2DB}" destId="{CEC8AA7D-EF4E-4DA8-9550-E2EA63F97D35}" srcOrd="1" destOrd="0" presId="urn:microsoft.com/office/officeart/2008/layout/VerticalCurvedList"/>
    <dgm:cxn modelId="{E6AEAA1B-254D-4B2A-95B5-36EE5E71C4F7}" type="presParOf" srcId="{EBF0CB57-1D7C-46E6-8D1C-837FC77CA2DB}" destId="{1B055E60-233D-4622-B64D-35F4FB8190BC}" srcOrd="2" destOrd="0" presId="urn:microsoft.com/office/officeart/2008/layout/VerticalCurvedList"/>
    <dgm:cxn modelId="{5D69FAC5-74F7-453E-A1B9-02F6D6509D63}" type="presParOf" srcId="{EBF0CB57-1D7C-46E6-8D1C-837FC77CA2DB}" destId="{AD6EDB53-8DDE-4491-A6D8-441205F3C400}" srcOrd="3" destOrd="0" presId="urn:microsoft.com/office/officeart/2008/layout/VerticalCurvedList"/>
    <dgm:cxn modelId="{32A81BDC-7C8D-4AD3-8A92-B2199A894569}" type="presParOf" srcId="{4326E8B3-941A-4426-AF03-8F04119C7B5E}" destId="{279D66B1-924F-4156-A795-F5AD9EBCE56B}" srcOrd="1" destOrd="0" presId="urn:microsoft.com/office/officeart/2008/layout/VerticalCurvedList"/>
    <dgm:cxn modelId="{4F2E2BE2-7EAF-4A6C-99FE-E7F508C9732A}" type="presParOf" srcId="{4326E8B3-941A-4426-AF03-8F04119C7B5E}" destId="{4B6FCCC4-07BB-41FE-A522-AF3D59937221}" srcOrd="2" destOrd="0" presId="urn:microsoft.com/office/officeart/2008/layout/VerticalCurvedList"/>
    <dgm:cxn modelId="{4B29F329-B2C5-46B4-8054-2815E2A97CA3}" type="presParOf" srcId="{4B6FCCC4-07BB-41FE-A522-AF3D59937221}" destId="{A5D8DC03-AC76-4F8B-9095-82230B702966}" srcOrd="0" destOrd="0" presId="urn:microsoft.com/office/officeart/2008/layout/VerticalCurvedList"/>
    <dgm:cxn modelId="{6D0EE733-16B1-486F-8F21-A65D18EA52A0}" type="presParOf" srcId="{4326E8B3-941A-4426-AF03-8F04119C7B5E}" destId="{8D79543D-0D4F-4D1C-9E04-9B163A8C7FF2}" srcOrd="3" destOrd="0" presId="urn:microsoft.com/office/officeart/2008/layout/VerticalCurvedList"/>
    <dgm:cxn modelId="{30835D4F-81E7-4B20-88B6-27AE4D32CB61}" type="presParOf" srcId="{4326E8B3-941A-4426-AF03-8F04119C7B5E}" destId="{676C91B2-566A-4982-9B9A-9CA8A51BF231}" srcOrd="4" destOrd="0" presId="urn:microsoft.com/office/officeart/2008/layout/VerticalCurvedList"/>
    <dgm:cxn modelId="{73A25AE5-F48D-458B-807F-30E40A03CFB6}" type="presParOf" srcId="{676C91B2-566A-4982-9B9A-9CA8A51BF231}" destId="{A694E9F5-D20F-4CE0-AAEF-A8AF7BCB9440}" srcOrd="0" destOrd="0" presId="urn:microsoft.com/office/officeart/2008/layout/VerticalCurvedList"/>
    <dgm:cxn modelId="{7259D677-E535-4F6E-926E-22E1233C98F3}" type="presParOf" srcId="{4326E8B3-941A-4426-AF03-8F04119C7B5E}" destId="{59B95563-7B5B-4225-831A-29E1EEB39012}" srcOrd="5" destOrd="0" presId="urn:microsoft.com/office/officeart/2008/layout/VerticalCurvedList"/>
    <dgm:cxn modelId="{A6766E72-578B-46D2-BF71-51B467DF5CAE}" type="presParOf" srcId="{4326E8B3-941A-4426-AF03-8F04119C7B5E}" destId="{BECF69A7-2196-47C3-BE4C-D989FD88B487}" srcOrd="6" destOrd="0" presId="urn:microsoft.com/office/officeart/2008/layout/VerticalCurvedList"/>
    <dgm:cxn modelId="{DC7EB36B-6298-4CBE-8F1E-CFA3745279F3}" type="presParOf" srcId="{BECF69A7-2196-47C3-BE4C-D989FD88B487}" destId="{206E9F62-904C-4E09-965F-8F6A1D50CE99}" srcOrd="0" destOrd="0" presId="urn:microsoft.com/office/officeart/2008/layout/VerticalCurvedList"/>
    <dgm:cxn modelId="{363AF884-1A6B-4D8B-B90A-81115CFC3BC8}" type="presParOf" srcId="{4326E8B3-941A-4426-AF03-8F04119C7B5E}" destId="{A6CCE0BF-D246-4193-B06F-7DD8620C0840}" srcOrd="7" destOrd="0" presId="urn:microsoft.com/office/officeart/2008/layout/VerticalCurvedList"/>
    <dgm:cxn modelId="{22C39CCC-1B4D-416B-A146-A4C6871AA094}" type="presParOf" srcId="{4326E8B3-941A-4426-AF03-8F04119C7B5E}" destId="{85C7A759-F267-4B0E-90B6-893768053229}" srcOrd="8" destOrd="0" presId="urn:microsoft.com/office/officeart/2008/layout/VerticalCurvedList"/>
    <dgm:cxn modelId="{DCF97922-0A3B-4E38-9E83-EC8D924607A8}" type="presParOf" srcId="{85C7A759-F267-4B0E-90B6-893768053229}" destId="{944D801A-E891-492A-9EC3-087B52EE11D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93DDB1-BD4C-4BD2-8B98-FD12293C6A7A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D85818C7-FF77-4977-B301-B4B06321B6CF}">
      <dgm:prSet phldrT="[文本]" custT="1"/>
      <dgm:spPr/>
      <dgm:t>
        <a:bodyPr/>
        <a:lstStyle/>
        <a:p>
          <a:r>
            <a: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熟悉各种生存期模型</a:t>
          </a:r>
          <a:endParaRPr lang="zh-CN" altLang="en-US" sz="28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7F7C88C8-6507-4D0A-886A-550FA39D824A}" cxnId="{D529110D-2373-45F7-9AD9-7284778BA6B6}" type="parTrans">
      <dgm:prSet/>
      <dgm:spPr/>
      <dgm:t>
        <a:bodyPr/>
        <a:lstStyle/>
        <a:p>
          <a:endParaRPr lang="zh-CN" altLang="en-US"/>
        </a:p>
      </dgm:t>
    </dgm:pt>
    <dgm:pt modelId="{6EA492B2-10D8-4EC7-A8D7-136A12B99C08}" cxnId="{D529110D-2373-45F7-9AD9-7284778BA6B6}" type="sibTrans">
      <dgm:prSet/>
      <dgm:spPr/>
      <dgm:t>
        <a:bodyPr/>
        <a:lstStyle/>
        <a:p>
          <a:endParaRPr lang="zh-CN" altLang="en-US"/>
        </a:p>
      </dgm:t>
    </dgm:pt>
    <dgm:pt modelId="{6F2FF9B3-B9A5-4D42-9FC8-20F8A4347123}">
      <dgm:prSet phldrT="[文本]" custT="1"/>
      <dgm:spPr/>
      <dgm:t>
        <a:bodyPr/>
        <a:lstStyle/>
        <a:p>
          <a:r>
            <a: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评审、分析项目的特性</a:t>
          </a:r>
          <a:endParaRPr lang="zh-CN" altLang="en-US" sz="28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6124A5F2-FFB2-47A3-BED2-9EB234C73E82}" cxnId="{4F29072A-D08E-465B-AAFB-BBE950CE03EE}" type="parTrans">
      <dgm:prSet/>
      <dgm:spPr/>
      <dgm:t>
        <a:bodyPr/>
        <a:lstStyle/>
        <a:p>
          <a:endParaRPr lang="zh-CN" altLang="en-US"/>
        </a:p>
      </dgm:t>
    </dgm:pt>
    <dgm:pt modelId="{2E8027AC-F445-4F36-860C-AA947D783818}" cxnId="{4F29072A-D08E-465B-AAFB-BBE950CE03EE}" type="sibTrans">
      <dgm:prSet/>
      <dgm:spPr/>
      <dgm:t>
        <a:bodyPr/>
        <a:lstStyle/>
        <a:p>
          <a:endParaRPr lang="zh-CN" altLang="en-US"/>
        </a:p>
      </dgm:t>
    </dgm:pt>
    <dgm:pt modelId="{5480095B-BD55-4BD6-933E-002686366DFF}">
      <dgm:prSet phldrT="[文本]" custT="1"/>
      <dgm:spPr/>
      <dgm:t>
        <a:bodyPr/>
        <a:lstStyle/>
        <a:p>
          <a:r>
            <a: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选择适合项目的生存期模型</a:t>
          </a:r>
          <a:endParaRPr lang="zh-CN" altLang="en-US" sz="28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98C01DC5-C49E-4E21-BAA3-5B6A9915E5D7}" cxnId="{9A7BF77F-79DD-41AB-9C52-16C83EF97386}" type="parTrans">
      <dgm:prSet/>
      <dgm:spPr/>
      <dgm:t>
        <a:bodyPr/>
        <a:lstStyle/>
        <a:p>
          <a:endParaRPr lang="zh-CN" altLang="en-US"/>
        </a:p>
      </dgm:t>
    </dgm:pt>
    <dgm:pt modelId="{C64A1354-96E9-4046-BBC0-2A3B6BB16BEF}" cxnId="{9A7BF77F-79DD-41AB-9C52-16C83EF97386}" type="sibTrans">
      <dgm:prSet/>
      <dgm:spPr/>
      <dgm:t>
        <a:bodyPr/>
        <a:lstStyle/>
        <a:p>
          <a:endParaRPr lang="zh-CN" altLang="en-US"/>
        </a:p>
      </dgm:t>
    </dgm:pt>
    <dgm:pt modelId="{B2E68AEE-8AF1-4669-870C-66CD00523091}">
      <dgm:prSet custT="1"/>
      <dgm:spPr/>
      <dgm:t>
        <a:bodyPr/>
        <a:lstStyle/>
        <a:p>
          <a:r>
            <a: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标识生存期模型与项目不一致地方</a:t>
          </a:r>
          <a:r>
            <a: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,</a:t>
          </a:r>
          <a:r>
            <a: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并进行裁减</a:t>
          </a:r>
          <a:endParaRPr lang="zh-CN" altLang="en-US" sz="2400" dirty="0">
            <a:latin typeface="华文新魏" panose="02010800040101010101" pitchFamily="2" charset="-122"/>
            <a:ea typeface="华文新魏" panose="02010800040101010101" pitchFamily="2" charset="-122"/>
          </a:endParaRPr>
        </a:p>
      </dgm:t>
    </dgm:pt>
    <dgm:pt modelId="{E7FA86C8-84F1-4C66-B0EF-77C1194770EE}" cxnId="{8D729DDA-B569-4C3D-B32F-10E239057ECF}" type="parTrans">
      <dgm:prSet/>
      <dgm:spPr/>
      <dgm:t>
        <a:bodyPr/>
        <a:lstStyle/>
        <a:p>
          <a:endParaRPr lang="zh-CN" altLang="en-US"/>
        </a:p>
      </dgm:t>
    </dgm:pt>
    <dgm:pt modelId="{0356DF2F-DF65-4CEA-9174-50E820BEDE87}" cxnId="{8D729DDA-B569-4C3D-B32F-10E239057ECF}" type="sibTrans">
      <dgm:prSet/>
      <dgm:spPr/>
      <dgm:t>
        <a:bodyPr/>
        <a:lstStyle/>
        <a:p>
          <a:endParaRPr lang="zh-CN" altLang="en-US"/>
        </a:p>
      </dgm:t>
    </dgm:pt>
    <dgm:pt modelId="{A48D6DAC-ABB8-4E01-B80C-C7F88389E250}" type="pres">
      <dgm:prSet presAssocID="{0F93DDB1-BD4C-4BD2-8B98-FD12293C6A7A}" presName="diagram" presStyleCnt="0">
        <dgm:presLayoutVars>
          <dgm:dir/>
          <dgm:resizeHandles val="exact"/>
        </dgm:presLayoutVars>
      </dgm:prSet>
      <dgm:spPr/>
    </dgm:pt>
    <dgm:pt modelId="{AFAB9614-CA7A-46A2-AA7C-F09AF9BCDC02}" type="pres">
      <dgm:prSet presAssocID="{D85818C7-FF77-4977-B301-B4B06321B6C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811E5-F12C-4755-BA5E-43E2129ED044}" type="pres">
      <dgm:prSet presAssocID="{6EA492B2-10D8-4EC7-A8D7-136A12B99C0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327AEBD2-2D76-408D-BC88-0E54BE329BC4}" type="pres">
      <dgm:prSet presAssocID="{6EA492B2-10D8-4EC7-A8D7-136A12B99C0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DBD810B-CE92-4416-A837-E66B8045198E}" type="pres">
      <dgm:prSet presAssocID="{6F2FF9B3-B9A5-4D42-9FC8-20F8A434712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3D5DD1-DC6D-41EF-A0B6-D669625E3137}" type="pres">
      <dgm:prSet presAssocID="{2E8027AC-F445-4F36-860C-AA947D783818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BEAD3E1-1678-49D8-9B4C-36877B12EFD0}" type="pres">
      <dgm:prSet presAssocID="{2E8027AC-F445-4F36-860C-AA947D783818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A6F3801B-D3BB-49E2-8456-6D750A188B2A}" type="pres">
      <dgm:prSet presAssocID="{5480095B-BD55-4BD6-933E-002686366DF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C3A3CE-F36F-4DF7-9BA6-448D9B997847}" type="pres">
      <dgm:prSet presAssocID="{C64A1354-96E9-4046-BBC0-2A3B6BB16BEF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42F6C6DB-93EB-4890-BD23-FC2DECBD469D}" type="pres">
      <dgm:prSet presAssocID="{C64A1354-96E9-4046-BBC0-2A3B6BB16BEF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EC07833E-4276-4AB5-8CE9-8A7EB0113599}" type="pres">
      <dgm:prSet presAssocID="{B2E68AEE-8AF1-4669-870C-66CD0052309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C5D2FF3-E839-4B9C-B047-C84A28F15FB2}" type="presOf" srcId="{C64A1354-96E9-4046-BBC0-2A3B6BB16BEF}" destId="{42F6C6DB-93EB-4890-BD23-FC2DECBD469D}" srcOrd="1" destOrd="0" presId="urn:microsoft.com/office/officeart/2005/8/layout/process5"/>
    <dgm:cxn modelId="{C4D56CCF-1AFE-46A5-B6BA-850311FC41DC}" type="presOf" srcId="{D85818C7-FF77-4977-B301-B4B06321B6CF}" destId="{AFAB9614-CA7A-46A2-AA7C-F09AF9BCDC02}" srcOrd="0" destOrd="0" presId="urn:microsoft.com/office/officeart/2005/8/layout/process5"/>
    <dgm:cxn modelId="{AE7C5324-2F84-4729-B460-BA4F22880ABA}" type="presOf" srcId="{C64A1354-96E9-4046-BBC0-2A3B6BB16BEF}" destId="{87C3A3CE-F36F-4DF7-9BA6-448D9B997847}" srcOrd="0" destOrd="0" presId="urn:microsoft.com/office/officeart/2005/8/layout/process5"/>
    <dgm:cxn modelId="{8D729DDA-B569-4C3D-B32F-10E239057ECF}" srcId="{0F93DDB1-BD4C-4BD2-8B98-FD12293C6A7A}" destId="{B2E68AEE-8AF1-4669-870C-66CD00523091}" srcOrd="3" destOrd="0" parTransId="{E7FA86C8-84F1-4C66-B0EF-77C1194770EE}" sibTransId="{0356DF2F-DF65-4CEA-9174-50E820BEDE87}"/>
    <dgm:cxn modelId="{2EB8F0F8-7716-4A4A-8E08-47C01571F54F}" type="presOf" srcId="{0F93DDB1-BD4C-4BD2-8B98-FD12293C6A7A}" destId="{A48D6DAC-ABB8-4E01-B80C-C7F88389E250}" srcOrd="0" destOrd="0" presId="urn:microsoft.com/office/officeart/2005/8/layout/process5"/>
    <dgm:cxn modelId="{19D1F92A-C04F-47D4-96CE-E977DA20FF03}" type="presOf" srcId="{6EA492B2-10D8-4EC7-A8D7-136A12B99C08}" destId="{75E811E5-F12C-4755-BA5E-43E2129ED044}" srcOrd="0" destOrd="0" presId="urn:microsoft.com/office/officeart/2005/8/layout/process5"/>
    <dgm:cxn modelId="{9A7BF77F-79DD-41AB-9C52-16C83EF97386}" srcId="{0F93DDB1-BD4C-4BD2-8B98-FD12293C6A7A}" destId="{5480095B-BD55-4BD6-933E-002686366DFF}" srcOrd="2" destOrd="0" parTransId="{98C01DC5-C49E-4E21-BAA3-5B6A9915E5D7}" sibTransId="{C64A1354-96E9-4046-BBC0-2A3B6BB16BEF}"/>
    <dgm:cxn modelId="{BE267DD8-B13E-4B9D-947D-B515F2151530}" type="presOf" srcId="{6EA492B2-10D8-4EC7-A8D7-136A12B99C08}" destId="{327AEBD2-2D76-408D-BC88-0E54BE329BC4}" srcOrd="1" destOrd="0" presId="urn:microsoft.com/office/officeart/2005/8/layout/process5"/>
    <dgm:cxn modelId="{D60D9DE9-1B47-4751-80A5-396AD774276B}" type="presOf" srcId="{B2E68AEE-8AF1-4669-870C-66CD00523091}" destId="{EC07833E-4276-4AB5-8CE9-8A7EB0113599}" srcOrd="0" destOrd="0" presId="urn:microsoft.com/office/officeart/2005/8/layout/process5"/>
    <dgm:cxn modelId="{8D870569-A60D-49A0-AA30-5EF2ECE10371}" type="presOf" srcId="{5480095B-BD55-4BD6-933E-002686366DFF}" destId="{A6F3801B-D3BB-49E2-8456-6D750A188B2A}" srcOrd="0" destOrd="0" presId="urn:microsoft.com/office/officeart/2005/8/layout/process5"/>
    <dgm:cxn modelId="{D529110D-2373-45F7-9AD9-7284778BA6B6}" srcId="{0F93DDB1-BD4C-4BD2-8B98-FD12293C6A7A}" destId="{D85818C7-FF77-4977-B301-B4B06321B6CF}" srcOrd="0" destOrd="0" parTransId="{7F7C88C8-6507-4D0A-886A-550FA39D824A}" sibTransId="{6EA492B2-10D8-4EC7-A8D7-136A12B99C08}"/>
    <dgm:cxn modelId="{4F29072A-D08E-465B-AAFB-BBE950CE03EE}" srcId="{0F93DDB1-BD4C-4BD2-8B98-FD12293C6A7A}" destId="{6F2FF9B3-B9A5-4D42-9FC8-20F8A4347123}" srcOrd="1" destOrd="0" parTransId="{6124A5F2-FFB2-47A3-BED2-9EB234C73E82}" sibTransId="{2E8027AC-F445-4F36-860C-AA947D783818}"/>
    <dgm:cxn modelId="{4B720362-58DD-4C3B-BBC8-01B93FB30D5E}" type="presOf" srcId="{6F2FF9B3-B9A5-4D42-9FC8-20F8A4347123}" destId="{6DBD810B-CE92-4416-A837-E66B8045198E}" srcOrd="0" destOrd="0" presId="urn:microsoft.com/office/officeart/2005/8/layout/process5"/>
    <dgm:cxn modelId="{E15C8C1A-F443-4903-9DEF-7D7246761F34}" type="presOf" srcId="{2E8027AC-F445-4F36-860C-AA947D783818}" destId="{BBEAD3E1-1678-49D8-9B4C-36877B12EFD0}" srcOrd="1" destOrd="0" presId="urn:microsoft.com/office/officeart/2005/8/layout/process5"/>
    <dgm:cxn modelId="{E7B06F1D-E7B7-40D6-A08E-2D6BAF639D81}" type="presOf" srcId="{2E8027AC-F445-4F36-860C-AA947D783818}" destId="{8B3D5DD1-DC6D-41EF-A0B6-D669625E3137}" srcOrd="0" destOrd="0" presId="urn:microsoft.com/office/officeart/2005/8/layout/process5"/>
    <dgm:cxn modelId="{1BD80EF3-47FF-49BD-AFC4-4C7D4E993076}" type="presParOf" srcId="{A48D6DAC-ABB8-4E01-B80C-C7F88389E250}" destId="{AFAB9614-CA7A-46A2-AA7C-F09AF9BCDC02}" srcOrd="0" destOrd="0" presId="urn:microsoft.com/office/officeart/2005/8/layout/process5"/>
    <dgm:cxn modelId="{2D18C2A0-166E-4FFB-B702-376D111A7A6E}" type="presParOf" srcId="{A48D6DAC-ABB8-4E01-B80C-C7F88389E250}" destId="{75E811E5-F12C-4755-BA5E-43E2129ED044}" srcOrd="1" destOrd="0" presId="urn:microsoft.com/office/officeart/2005/8/layout/process5"/>
    <dgm:cxn modelId="{5F5FC824-A7BA-4D39-A41F-BDF2F0755DD6}" type="presParOf" srcId="{75E811E5-F12C-4755-BA5E-43E2129ED044}" destId="{327AEBD2-2D76-408D-BC88-0E54BE329BC4}" srcOrd="0" destOrd="0" presId="urn:microsoft.com/office/officeart/2005/8/layout/process5"/>
    <dgm:cxn modelId="{0AD07062-EC0B-427A-A710-EBF7F22C296F}" type="presParOf" srcId="{A48D6DAC-ABB8-4E01-B80C-C7F88389E250}" destId="{6DBD810B-CE92-4416-A837-E66B8045198E}" srcOrd="2" destOrd="0" presId="urn:microsoft.com/office/officeart/2005/8/layout/process5"/>
    <dgm:cxn modelId="{B4CAECCE-B221-467A-B5FD-8E2B50CC0221}" type="presParOf" srcId="{A48D6DAC-ABB8-4E01-B80C-C7F88389E250}" destId="{8B3D5DD1-DC6D-41EF-A0B6-D669625E3137}" srcOrd="3" destOrd="0" presId="urn:microsoft.com/office/officeart/2005/8/layout/process5"/>
    <dgm:cxn modelId="{A2D663C7-4840-4F0A-93D7-0BCC02BE3FCC}" type="presParOf" srcId="{8B3D5DD1-DC6D-41EF-A0B6-D669625E3137}" destId="{BBEAD3E1-1678-49D8-9B4C-36877B12EFD0}" srcOrd="0" destOrd="0" presId="urn:microsoft.com/office/officeart/2005/8/layout/process5"/>
    <dgm:cxn modelId="{D15EDD31-75B3-451D-A220-2202FA7E1426}" type="presParOf" srcId="{A48D6DAC-ABB8-4E01-B80C-C7F88389E250}" destId="{A6F3801B-D3BB-49E2-8456-6D750A188B2A}" srcOrd="4" destOrd="0" presId="urn:microsoft.com/office/officeart/2005/8/layout/process5"/>
    <dgm:cxn modelId="{1097B3BE-28A4-4BD9-AA00-3B5AE18DC406}" type="presParOf" srcId="{A48D6DAC-ABB8-4E01-B80C-C7F88389E250}" destId="{87C3A3CE-F36F-4DF7-9BA6-448D9B997847}" srcOrd="5" destOrd="0" presId="urn:microsoft.com/office/officeart/2005/8/layout/process5"/>
    <dgm:cxn modelId="{547E3423-FD45-4DE2-AF3A-0CB7B89F9B4C}" type="presParOf" srcId="{87C3A3CE-F36F-4DF7-9BA6-448D9B997847}" destId="{42F6C6DB-93EB-4890-BD23-FC2DECBD469D}" srcOrd="0" destOrd="0" presId="urn:microsoft.com/office/officeart/2005/8/layout/process5"/>
    <dgm:cxn modelId="{E2F1C3E0-0A9C-4ED7-BC9A-79FD07A32270}" type="presParOf" srcId="{A48D6DAC-ABB8-4E01-B80C-C7F88389E250}" destId="{EC07833E-4276-4AB5-8CE9-8A7EB0113599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086840" cy="3108332"/>
        <a:chOff x="0" y="0"/>
        <a:chExt cx="7086840" cy="3108332"/>
      </a:xfrm>
    </dsp:grpSpPr>
    <dsp:sp modelId="{93531B23-E409-455B-9D94-1847658F69CB}">
      <dsp:nvSpPr>
        <dsp:cNvPr id="3" name="右箭头 2"/>
        <dsp:cNvSpPr/>
      </dsp:nvSpPr>
      <dsp:spPr bwMode="white">
        <a:xfrm>
          <a:off x="531513" y="0"/>
          <a:ext cx="6023814" cy="3108332"/>
        </a:xfrm>
        <a:prstGeom prst="rightArrow">
          <a:avLst/>
        </a:prstGeom>
      </dsp:spPr>
      <dsp:style>
        <a:lnRef idx="0">
          <a:schemeClr val="dk1"/>
        </a:lnRef>
        <a:fillRef idx="1">
          <a:schemeClr val="accent3">
            <a:tint val="40000"/>
          </a:schemeClr>
        </a:fillRef>
        <a:effectRef idx="0">
          <a:scrgbClr r="0" g="0" b="0"/>
        </a:effectRef>
        <a:fontRef idx="minor"/>
      </dsp:style>
      <dsp:txXfrm>
        <a:off x="531513" y="0"/>
        <a:ext cx="6023814" cy="3108332"/>
      </dsp:txXfrm>
    </dsp:sp>
    <dsp:sp modelId="{633BAFAD-90D6-4A29-9CA8-CA6AABF8A854}">
      <dsp:nvSpPr>
        <dsp:cNvPr id="4" name="圆角矩形 3"/>
        <dsp:cNvSpPr/>
      </dsp:nvSpPr>
      <dsp:spPr bwMode="white">
        <a:xfrm>
          <a:off x="0" y="932500"/>
          <a:ext cx="2126052" cy="124333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开发计划</a:t>
          </a:r>
          <a:endParaRPr lang="zh-CN" altLang="en-US" dirty="0"/>
        </a:p>
      </dsp:txBody>
      <dsp:txXfrm>
        <a:off x="0" y="932500"/>
        <a:ext cx="2126052" cy="1243333"/>
      </dsp:txXfrm>
    </dsp:sp>
    <dsp:sp modelId="{74726253-3C8D-4F2D-B1F7-204440A94511}">
      <dsp:nvSpPr>
        <dsp:cNvPr id="5" name="圆角矩形 4"/>
        <dsp:cNvSpPr/>
      </dsp:nvSpPr>
      <dsp:spPr bwMode="white">
        <a:xfrm>
          <a:off x="2480394" y="932500"/>
          <a:ext cx="2126052" cy="124333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hueOff val="-9960000"/>
            <a:satOff val="2549"/>
            <a:lumOff val="-17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mtClean="0">
              <a:latin typeface="华文新魏" panose="02010800040101010101" pitchFamily="2" charset="-122"/>
              <a:ea typeface="华文新魏" panose="02010800040101010101" pitchFamily="2" charset="-122"/>
            </a:rPr>
            <a:t>组织实施</a:t>
          </a:r>
          <a:endParaRPr lang="zh-CN" altLang="en-US" dirty="0"/>
        </a:p>
      </dsp:txBody>
      <dsp:txXfrm>
        <a:off x="2480394" y="932500"/>
        <a:ext cx="2126052" cy="1243333"/>
      </dsp:txXfrm>
    </dsp:sp>
    <dsp:sp modelId="{CCF03B9C-55B2-4437-B5DD-92CB43483B5D}">
      <dsp:nvSpPr>
        <dsp:cNvPr id="6" name="圆角矩形 5"/>
        <dsp:cNvSpPr/>
      </dsp:nvSpPr>
      <dsp:spPr bwMode="white">
        <a:xfrm>
          <a:off x="4960788" y="932500"/>
          <a:ext cx="2126052" cy="1243333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3">
            <a:hueOff val="-19920000"/>
            <a:satOff val="5098"/>
            <a:lumOff val="-3528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129539" tIns="129539" rIns="129539" bIns="129539" anchor="ctr"/>
        <a:lstStyle>
          <a:lvl1pPr algn="ctr">
            <a:defRPr sz="3400"/>
          </a:lvl1pPr>
          <a:lvl2pPr marL="228600" indent="-228600" algn="ctr">
            <a:defRPr sz="2600"/>
          </a:lvl2pPr>
          <a:lvl3pPr marL="457200" indent="-228600" algn="ctr">
            <a:defRPr sz="2600"/>
          </a:lvl3pPr>
          <a:lvl4pPr marL="685800" indent="-228600" algn="ctr">
            <a:defRPr sz="2600"/>
          </a:lvl4pPr>
          <a:lvl5pPr marL="914400" indent="-228600" algn="ctr">
            <a:defRPr sz="2600"/>
          </a:lvl5pPr>
          <a:lvl6pPr marL="1143000" indent="-228600" algn="ctr">
            <a:defRPr sz="2600"/>
          </a:lvl6pPr>
          <a:lvl7pPr marL="1371600" indent="-228600" algn="ctr">
            <a:defRPr sz="2600"/>
          </a:lvl7pPr>
          <a:lvl8pPr marL="1600200" indent="-228600" algn="ctr">
            <a:defRPr sz="2600"/>
          </a:lvl8pPr>
          <a:lvl9pPr marL="1828800" indent="-228600" algn="ctr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项目控制</a:t>
          </a:r>
          <a:endParaRPr lang="zh-CN" altLang="en-US" dirty="0"/>
        </a:p>
      </dsp:txBody>
      <dsp:txXfrm>
        <a:off x="4960788" y="932500"/>
        <a:ext cx="2126052" cy="12433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352928" cy="3451225"/>
        <a:chOff x="0" y="0"/>
        <a:chExt cx="8352928" cy="3451225"/>
      </a:xfrm>
    </dsp:grpSpPr>
    <dsp:sp modelId="{AFAB9614-CA7A-46A2-AA7C-F09AF9BCDC02}">
      <dsp:nvSpPr>
        <dsp:cNvPr id="3" name="圆角矩形 2"/>
        <dsp:cNvSpPr/>
      </dsp:nvSpPr>
      <dsp:spPr bwMode="white">
        <a:xfrm>
          <a:off x="80960" y="680"/>
          <a:ext cx="2156548" cy="12939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>
              <a:hlinkClick r:id="rId1" action="ppaction://hlinkfile"/>
            </a:rPr>
            <a:t>招标书</a:t>
          </a:r>
          <a:endParaRPr lang="zh-CN" altLang="en-US" sz="2800" dirty="0"/>
        </a:p>
      </dsp:txBody>
      <dsp:txXfrm>
        <a:off x="80960" y="680"/>
        <a:ext cx="2156548" cy="1293929"/>
      </dsp:txXfrm>
    </dsp:sp>
    <dsp:sp modelId="{75E811E5-F12C-4755-BA5E-43E2129ED044}">
      <dsp:nvSpPr>
        <dsp:cNvPr id="4" name="右箭头 3"/>
        <dsp:cNvSpPr/>
      </dsp:nvSpPr>
      <dsp:spPr bwMode="white">
        <a:xfrm>
          <a:off x="2440223" y="380232"/>
          <a:ext cx="457188" cy="53482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2440223" y="380232"/>
        <a:ext cx="457188" cy="534824"/>
      </dsp:txXfrm>
    </dsp:sp>
    <dsp:sp modelId="{6DBD810B-CE92-4416-A837-E66B8045198E}">
      <dsp:nvSpPr>
        <dsp:cNvPr id="5" name="圆角矩形 4"/>
        <dsp:cNvSpPr/>
      </dsp:nvSpPr>
      <dsp:spPr bwMode="white">
        <a:xfrm>
          <a:off x="3100127" y="680"/>
          <a:ext cx="2156548" cy="12939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/>
            <a:t>项目分析</a:t>
          </a:r>
          <a:endParaRPr lang="zh-CN" altLang="en-US" sz="2800" dirty="0"/>
        </a:p>
      </dsp:txBody>
      <dsp:txXfrm>
        <a:off x="3100127" y="680"/>
        <a:ext cx="2156548" cy="1293929"/>
      </dsp:txXfrm>
    </dsp:sp>
    <dsp:sp modelId="{8B3D5DD1-DC6D-41EF-A0B6-D669625E3137}">
      <dsp:nvSpPr>
        <dsp:cNvPr id="6" name="右箭头 5"/>
        <dsp:cNvSpPr/>
      </dsp:nvSpPr>
      <dsp:spPr bwMode="white">
        <a:xfrm>
          <a:off x="5459391" y="380232"/>
          <a:ext cx="457188" cy="53482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1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5459391" y="380232"/>
        <a:ext cx="457188" cy="534824"/>
      </dsp:txXfrm>
    </dsp:sp>
    <dsp:sp modelId="{A6F3801B-D3BB-49E2-8456-6D750A188B2A}">
      <dsp:nvSpPr>
        <dsp:cNvPr id="7" name="圆角矩形 6"/>
        <dsp:cNvSpPr/>
      </dsp:nvSpPr>
      <dsp:spPr bwMode="white">
        <a:xfrm>
          <a:off x="6119295" y="680"/>
          <a:ext cx="2156548" cy="12939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/>
            <a:t>编写标书</a:t>
          </a:r>
          <a:endParaRPr lang="zh-CN" altLang="en-US" sz="2800" dirty="0"/>
        </a:p>
      </dsp:txBody>
      <dsp:txXfrm>
        <a:off x="6119295" y="680"/>
        <a:ext cx="2156548" cy="1293929"/>
      </dsp:txXfrm>
    </dsp:sp>
    <dsp:sp modelId="{87C3A3CE-F36F-4DF7-9BA6-448D9B997847}">
      <dsp:nvSpPr>
        <dsp:cNvPr id="8" name="右箭头 7"/>
        <dsp:cNvSpPr/>
      </dsp:nvSpPr>
      <dsp:spPr bwMode="white">
        <a:xfrm rot="5406178">
          <a:off x="6967199" y="1458201"/>
          <a:ext cx="456865" cy="53482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2000"/>
          </a:lvl1pPr>
          <a:lvl2pPr marL="171450" indent="-171450" algn="ctr">
            <a:defRPr sz="1600"/>
          </a:lvl2pPr>
          <a:lvl3pPr marL="342900" indent="-171450" algn="ctr">
            <a:defRPr sz="1600"/>
          </a:lvl3pPr>
          <a:lvl4pPr marL="514350" indent="-171450" algn="ctr">
            <a:defRPr sz="1600"/>
          </a:lvl4pPr>
          <a:lvl5pPr marL="685800" indent="-171450" algn="ctr">
            <a:defRPr sz="1600"/>
          </a:lvl5pPr>
          <a:lvl6pPr marL="857250" indent="-171450" algn="ctr">
            <a:defRPr sz="1600"/>
          </a:lvl6pPr>
          <a:lvl7pPr marL="1028700" indent="-171450" algn="ctr">
            <a:defRPr sz="1600"/>
          </a:lvl7pPr>
          <a:lvl8pPr marL="1200150" indent="-171450" algn="ctr">
            <a:defRPr sz="1600"/>
          </a:lvl8pPr>
          <a:lvl9pPr marL="1371600" indent="-171450" algn="ctr">
            <a:defRPr sz="1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5406178">
        <a:off x="6967199" y="1458201"/>
        <a:ext cx="456865" cy="534824"/>
      </dsp:txXfrm>
    </dsp:sp>
    <dsp:sp modelId="{EC07833E-4276-4AB5-8CE9-8A7EB0113599}">
      <dsp:nvSpPr>
        <dsp:cNvPr id="9" name="圆角矩形 8"/>
        <dsp:cNvSpPr/>
      </dsp:nvSpPr>
      <dsp:spPr bwMode="white">
        <a:xfrm>
          <a:off x="6115420" y="2156616"/>
          <a:ext cx="2156548" cy="129392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 smtClean="0"/>
            <a:t>招标与竞标</a:t>
          </a:r>
          <a:endParaRPr lang="zh-CN" altLang="en-US" sz="2400" dirty="0"/>
        </a:p>
      </dsp:txBody>
      <dsp:txXfrm>
        <a:off x="6115420" y="2156616"/>
        <a:ext cx="2156548" cy="1293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6144345" cy="3544168"/>
        <a:chOff x="0" y="0"/>
        <a:chExt cx="6144345" cy="3544168"/>
      </a:xfrm>
    </dsp:grpSpPr>
    <dsp:sp modelId="{CEC8AA7D-EF4E-4DA8-9550-E2EA63F97D35}">
      <dsp:nvSpPr>
        <dsp:cNvPr id="4" name="空心弧 3"/>
        <dsp:cNvSpPr/>
      </dsp:nvSpPr>
      <dsp:spPr bwMode="white">
        <a:xfrm>
          <a:off x="-3971831" y="-627597"/>
          <a:ext cx="4799362" cy="4799362"/>
        </a:xfrm>
        <a:prstGeom prst="blockArc">
          <a:avLst>
            <a:gd name="adj1" fmla="val 18900000"/>
            <a:gd name="adj2" fmla="val 2700000"/>
            <a:gd name="adj3" fmla="val 377"/>
          </a:avLst>
        </a:prstGeom>
      </dsp:spPr>
      <dsp:style>
        <a:lnRef idx="2">
          <a:schemeClr val="accent6"/>
        </a:lnRef>
        <a:fillRef idx="0">
          <a:schemeClr val="accent6">
            <a:tint val="90000"/>
          </a:schemeClr>
        </a:fillRef>
        <a:effectRef idx="0">
          <a:scrgbClr r="0" g="0" b="0"/>
        </a:effectRef>
        <a:fontRef idx="minor"/>
      </dsp:style>
      <dsp:txXfrm>
        <a:off x="-3971831" y="-627597"/>
        <a:ext cx="4799362" cy="4799362"/>
      </dsp:txXfrm>
    </dsp:sp>
    <dsp:sp modelId="{279D66B1-924F-4156-A795-F5AD9EBCE56B}">
      <dsp:nvSpPr>
        <dsp:cNvPr id="7" name="矩形 6"/>
        <dsp:cNvSpPr/>
      </dsp:nvSpPr>
      <dsp:spPr bwMode="white">
        <a:xfrm>
          <a:off x="449401" y="272476"/>
          <a:ext cx="5694944" cy="545235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32780" tIns="66040" rIns="66040" bIns="6604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阶段式提交一个可运行的产品</a:t>
          </a:r>
          <a:endParaRPr lang="zh-CN" altLang="en-US" dirty="0"/>
        </a:p>
      </dsp:txBody>
      <dsp:txXfrm>
        <a:off x="449401" y="272476"/>
        <a:ext cx="5694944" cy="545235"/>
      </dsp:txXfrm>
    </dsp:sp>
    <dsp:sp modelId="{A5D8DC03-AC76-4F8B-9095-82230B702966}">
      <dsp:nvSpPr>
        <dsp:cNvPr id="8" name="椭圆 7"/>
        <dsp:cNvSpPr/>
      </dsp:nvSpPr>
      <dsp:spPr bwMode="white">
        <a:xfrm>
          <a:off x="108629" y="204321"/>
          <a:ext cx="681544" cy="681544"/>
        </a:xfrm>
        <a:prstGeom prst="ellipse">
          <a:avLst/>
        </a:prstGeom>
      </dsp:spPr>
      <dsp:style>
        <a:lnRef idx="2">
          <a:schemeClr val="accent5">
            <a:hueOff val="0"/>
            <a:satOff val="0"/>
            <a:lumOff val="0"/>
            <a:alpha val="100000"/>
          </a:schemeClr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08629" y="204321"/>
        <a:ext cx="681544" cy="681544"/>
      </dsp:txXfrm>
    </dsp:sp>
    <dsp:sp modelId="{8D79543D-0D4F-4D1C-9E04-9B163A8C7FF2}">
      <dsp:nvSpPr>
        <dsp:cNvPr id="9" name="矩形 8"/>
        <dsp:cNvSpPr/>
      </dsp:nvSpPr>
      <dsp:spPr bwMode="white">
        <a:xfrm>
          <a:off x="761996" y="1090470"/>
          <a:ext cx="5382349" cy="545235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-2160000"/>
            <a:satOff val="-14117"/>
            <a:lumOff val="91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32780" tIns="66040" rIns="66040" bIns="6604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关键的功能更早出现</a:t>
          </a:r>
          <a:endParaRPr lang="zh-CN" altLang="en-US" dirty="0"/>
        </a:p>
      </dsp:txBody>
      <dsp:txXfrm>
        <a:off x="761996" y="1090470"/>
        <a:ext cx="5382349" cy="545235"/>
      </dsp:txXfrm>
    </dsp:sp>
    <dsp:sp modelId="{A694E9F5-D20F-4CE0-AAEF-A8AF7BCB9440}">
      <dsp:nvSpPr>
        <dsp:cNvPr id="10" name="椭圆 9"/>
        <dsp:cNvSpPr/>
      </dsp:nvSpPr>
      <dsp:spPr bwMode="white">
        <a:xfrm>
          <a:off x="421224" y="1022315"/>
          <a:ext cx="681544" cy="681544"/>
        </a:xfrm>
        <a:prstGeom prst="ellipse">
          <a:avLst/>
        </a:prstGeom>
      </dsp:spPr>
      <dsp:style>
        <a:lnRef idx="2">
          <a:schemeClr val="accent5">
            <a:hueOff val="-2160000"/>
            <a:satOff val="-14117"/>
            <a:lumOff val="915"/>
            <a:alpha val="100000"/>
          </a:schemeClr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421224" y="1022315"/>
        <a:ext cx="681544" cy="681544"/>
      </dsp:txXfrm>
    </dsp:sp>
    <dsp:sp modelId="{59B95563-7B5B-4225-831A-29E1EEB39012}">
      <dsp:nvSpPr>
        <dsp:cNvPr id="11" name="矩形 10"/>
        <dsp:cNvSpPr/>
      </dsp:nvSpPr>
      <dsp:spPr bwMode="white">
        <a:xfrm>
          <a:off x="761996" y="1908464"/>
          <a:ext cx="5382349" cy="545235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-4320000"/>
            <a:satOff val="-28234"/>
            <a:lumOff val="183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32780" tIns="66040" rIns="66040" bIns="6604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早期预警问题，避免缺陷蔓延</a:t>
          </a:r>
          <a:endParaRPr lang="zh-CN" altLang="en-US" dirty="0"/>
        </a:p>
      </dsp:txBody>
      <dsp:txXfrm>
        <a:off x="761996" y="1908464"/>
        <a:ext cx="5382349" cy="545235"/>
      </dsp:txXfrm>
    </dsp:sp>
    <dsp:sp modelId="{206E9F62-904C-4E09-965F-8F6A1D50CE99}">
      <dsp:nvSpPr>
        <dsp:cNvPr id="12" name="椭圆 11"/>
        <dsp:cNvSpPr/>
      </dsp:nvSpPr>
      <dsp:spPr bwMode="white">
        <a:xfrm>
          <a:off x="421224" y="1840309"/>
          <a:ext cx="681544" cy="681544"/>
        </a:xfrm>
        <a:prstGeom prst="ellipse">
          <a:avLst/>
        </a:prstGeom>
      </dsp:spPr>
      <dsp:style>
        <a:lnRef idx="2">
          <a:schemeClr val="accent5">
            <a:hueOff val="-4320000"/>
            <a:satOff val="-28234"/>
            <a:lumOff val="1830"/>
            <a:alpha val="100000"/>
          </a:schemeClr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421224" y="1840309"/>
        <a:ext cx="681544" cy="681544"/>
      </dsp:txXfrm>
    </dsp:sp>
    <dsp:sp modelId="{A6CCE0BF-D246-4193-B06F-7DD8620C0840}">
      <dsp:nvSpPr>
        <dsp:cNvPr id="13" name="矩形 12"/>
        <dsp:cNvSpPr/>
      </dsp:nvSpPr>
      <dsp:spPr bwMode="white">
        <a:xfrm>
          <a:off x="449401" y="2726458"/>
          <a:ext cx="5694944" cy="545235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-6480000"/>
            <a:satOff val="-42352"/>
            <a:lumOff val="2745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432780" tIns="66040" rIns="66040" bIns="66040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黑体" panose="02010609060101010101" pitchFamily="49" charset="-122"/>
              <a:ea typeface="黑体" panose="02010609060101010101" pitchFamily="49" charset="-122"/>
            </a:rPr>
            <a:t>阶段性完成可以降低估计失误</a:t>
          </a:r>
          <a:endParaRPr lang="zh-CN" altLang="en-US" dirty="0"/>
        </a:p>
      </dsp:txBody>
      <dsp:txXfrm>
        <a:off x="449401" y="2726458"/>
        <a:ext cx="5694944" cy="545235"/>
      </dsp:txXfrm>
    </dsp:sp>
    <dsp:sp modelId="{944D801A-E891-492A-9EC3-087B52EE11DA}">
      <dsp:nvSpPr>
        <dsp:cNvPr id="14" name="椭圆 13"/>
        <dsp:cNvSpPr/>
      </dsp:nvSpPr>
      <dsp:spPr bwMode="white">
        <a:xfrm>
          <a:off x="108629" y="2658303"/>
          <a:ext cx="681544" cy="681544"/>
        </a:xfrm>
        <a:prstGeom prst="ellipse">
          <a:avLst/>
        </a:prstGeom>
      </dsp:spPr>
      <dsp:style>
        <a:lnRef idx="2">
          <a:schemeClr val="accent5">
            <a:hueOff val="-6480000"/>
            <a:satOff val="-42352"/>
            <a:lumOff val="2745"/>
            <a:alpha val="100000"/>
          </a:schemeClr>
        </a:lnRef>
        <a:fillRef idx="1">
          <a:schemeClr val="lt1"/>
        </a:fillRef>
        <a:effectRef idx="0">
          <a:scrgbClr r="0" g="0" b="0"/>
        </a:effectRef>
        <a:fontRef idx="minor"/>
      </dsp:style>
      <dsp:txXfrm>
        <a:off x="108629" y="2658303"/>
        <a:ext cx="681544" cy="681544"/>
      </dsp:txXfrm>
    </dsp:sp>
    <dsp:sp modelId="{99C9E886-D521-4426-8B22-767111540D6D}">
      <dsp:nvSpPr>
        <dsp:cNvPr id="3" name="矩形 2" hidden="1"/>
        <dsp:cNvSpPr/>
      </dsp:nvSpPr>
      <dsp:spPr bwMode="white">
        <a:xfrm>
          <a:off x="93953" y="69981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3953" y="69981"/>
        <a:ext cx="36000" cy="36000"/>
      </dsp:txXfrm>
    </dsp:sp>
    <dsp:sp modelId="{1B055E60-233D-4622-B64D-35F4FB8190BC}">
      <dsp:nvSpPr>
        <dsp:cNvPr id="5" name="矩形 4" hidden="1"/>
        <dsp:cNvSpPr/>
      </dsp:nvSpPr>
      <dsp:spPr bwMode="white">
        <a:xfrm>
          <a:off x="791531" y="1754084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791531" y="1754084"/>
        <a:ext cx="36000" cy="36000"/>
      </dsp:txXfrm>
    </dsp:sp>
    <dsp:sp modelId="{AD6EDB53-8DDE-4491-A6D8-441205F3C400}">
      <dsp:nvSpPr>
        <dsp:cNvPr id="6" name="矩形 5" hidden="1"/>
        <dsp:cNvSpPr/>
      </dsp:nvSpPr>
      <dsp:spPr bwMode="white">
        <a:xfrm>
          <a:off x="93953" y="3438187"/>
          <a:ext cx="36000" cy="36000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93953" y="3438187"/>
        <a:ext cx="36000" cy="36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568952" cy="4029869"/>
        <a:chOff x="0" y="0"/>
        <a:chExt cx="8568952" cy="4029869"/>
      </a:xfrm>
    </dsp:grpSpPr>
    <dsp:sp modelId="{AFAB9614-CA7A-46A2-AA7C-F09AF9BCDC02}">
      <dsp:nvSpPr>
        <dsp:cNvPr id="3" name="圆角矩形 2"/>
        <dsp:cNvSpPr/>
      </dsp:nvSpPr>
      <dsp:spPr bwMode="white">
        <a:xfrm>
          <a:off x="1266933" y="2193"/>
          <a:ext cx="2516711" cy="151002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熟悉各种生存期模型</a:t>
          </a:r>
          <a:endParaRPr lang="zh-CN" altLang="en-US" sz="28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1266933" y="2193"/>
        <a:ext cx="2516711" cy="1510027"/>
      </dsp:txXfrm>
    </dsp:sp>
    <dsp:sp modelId="{75E811E5-F12C-4755-BA5E-43E2129ED044}">
      <dsp:nvSpPr>
        <dsp:cNvPr id="4" name="右箭头 3"/>
        <dsp:cNvSpPr/>
      </dsp:nvSpPr>
      <dsp:spPr bwMode="white">
        <a:xfrm>
          <a:off x="4020215" y="445134"/>
          <a:ext cx="533543" cy="62414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0" tIns="0" rIns="0" bIns="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>
        <a:off x="4020215" y="445134"/>
        <a:ext cx="533543" cy="624144"/>
      </dsp:txXfrm>
    </dsp:sp>
    <dsp:sp modelId="{6DBD810B-CE92-4416-A837-E66B8045198E}">
      <dsp:nvSpPr>
        <dsp:cNvPr id="5" name="圆角矩形 4"/>
        <dsp:cNvSpPr/>
      </dsp:nvSpPr>
      <dsp:spPr bwMode="white">
        <a:xfrm>
          <a:off x="4790329" y="2193"/>
          <a:ext cx="2516711" cy="151002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评审、分析项目的特性</a:t>
          </a:r>
          <a:endParaRPr lang="zh-CN" altLang="en-US" sz="28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4790329" y="2193"/>
        <a:ext cx="2516711" cy="1510027"/>
      </dsp:txXfrm>
    </dsp:sp>
    <dsp:sp modelId="{8B3D5DD1-DC6D-41EF-A0B6-D669625E3137}">
      <dsp:nvSpPr>
        <dsp:cNvPr id="6" name="右箭头 5"/>
        <dsp:cNvSpPr/>
      </dsp:nvSpPr>
      <dsp:spPr bwMode="white">
        <a:xfrm rot="5406861">
          <a:off x="5779735" y="1702862"/>
          <a:ext cx="532879" cy="62414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-5400000" lIns="0" tIns="0" rIns="0" bIns="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5406861">
        <a:off x="5779735" y="1702862"/>
        <a:ext cx="532879" cy="624144"/>
      </dsp:txXfrm>
    </dsp:sp>
    <dsp:sp modelId="{A6F3801B-D3BB-49E2-8456-6D750A188B2A}">
      <dsp:nvSpPr>
        <dsp:cNvPr id="7" name="圆角矩形 6"/>
        <dsp:cNvSpPr/>
      </dsp:nvSpPr>
      <dsp:spPr bwMode="white">
        <a:xfrm>
          <a:off x="4785308" y="2517649"/>
          <a:ext cx="2516711" cy="151002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06680" tIns="106680" rIns="106680" bIns="10668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选择适合项目的生存期模型</a:t>
          </a:r>
          <a:endParaRPr lang="zh-CN" altLang="en-US" sz="28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4785308" y="2517649"/>
        <a:ext cx="2516711" cy="1510027"/>
      </dsp:txXfrm>
    </dsp:sp>
    <dsp:sp modelId="{87C3A3CE-F36F-4DF7-9BA6-448D9B997847}">
      <dsp:nvSpPr>
        <dsp:cNvPr id="8" name="右箭头 7"/>
        <dsp:cNvSpPr/>
      </dsp:nvSpPr>
      <dsp:spPr bwMode="white">
        <a:xfrm rot="10800000">
          <a:off x="4015194" y="2960590"/>
          <a:ext cx="533543" cy="624144"/>
        </a:xfrm>
        <a:prstGeom prst="righ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rot="10800000" lIns="0" tIns="0" rIns="0" bIns="0" anchor="ctr"/>
        <a:lstStyle>
          <a:lvl1pPr algn="ctr">
            <a:defRPr sz="2400"/>
          </a:lvl1pPr>
          <a:lvl2pPr marL="171450" indent="-171450" algn="ctr">
            <a:defRPr sz="1900"/>
          </a:lvl2pPr>
          <a:lvl3pPr marL="342900" indent="-171450" algn="ctr">
            <a:defRPr sz="1900"/>
          </a:lvl3pPr>
          <a:lvl4pPr marL="514350" indent="-171450" algn="ctr">
            <a:defRPr sz="1900"/>
          </a:lvl4pPr>
          <a:lvl5pPr marL="685800" indent="-171450" algn="ctr">
            <a:defRPr sz="1900"/>
          </a:lvl5pPr>
          <a:lvl6pPr marL="857250" indent="-171450" algn="ctr">
            <a:defRPr sz="1900"/>
          </a:lvl6pPr>
          <a:lvl7pPr marL="1028700" indent="-171450" algn="ctr">
            <a:defRPr sz="1900"/>
          </a:lvl7pPr>
          <a:lvl8pPr marL="1200150" indent="-171450" algn="ctr">
            <a:defRPr sz="1900"/>
          </a:lvl8pPr>
          <a:lvl9pPr marL="1371600" indent="-171450" algn="ctr">
            <a:defRPr sz="1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</dsp:txBody>
      <dsp:txXfrm rot="10800000">
        <a:off x="4015194" y="2960590"/>
        <a:ext cx="533543" cy="624144"/>
      </dsp:txXfrm>
    </dsp:sp>
    <dsp:sp modelId="{EC07833E-4276-4AB5-8CE9-8A7EB0113599}">
      <dsp:nvSpPr>
        <dsp:cNvPr id="9" name="圆角矩形 8"/>
        <dsp:cNvSpPr/>
      </dsp:nvSpPr>
      <dsp:spPr bwMode="white">
        <a:xfrm>
          <a:off x="1261912" y="2517649"/>
          <a:ext cx="2516711" cy="1510027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91439" tIns="91439" rIns="91439" bIns="91439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标识生存期模型与项目不一致地方</a:t>
          </a:r>
          <a:r>
            <a: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,</a:t>
          </a:r>
          <a:r>
            <a: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rPr>
            <a:t>并进行裁减</a:t>
          </a:r>
          <a:endParaRPr lang="zh-CN" altLang="en-US" sz="2400" dirty="0">
            <a:latin typeface="华文新魏" panose="02010800040101010101" pitchFamily="2" charset="-122"/>
            <a:ea typeface="华文新魏" panose="02010800040101010101" pitchFamily="2" charset="-122"/>
          </a:endParaRPr>
        </a:p>
      </dsp:txBody>
      <dsp:txXfrm>
        <a:off x="1261912" y="2517649"/>
        <a:ext cx="2516711" cy="1510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bkpt" val="endCnv"/>
          <dgm:param type="contDir" val="revDir"/>
          <dgm:param type="grDir" val="tL"/>
          <dgm:param type="flowDir" val="row"/>
        </dgm:alg>
      </dgm:if>
      <dgm:else name="Name2">
        <dgm:alg type="snake">
          <dgm:param type="bkpt" val="endCnv"/>
          <dgm:param type="contDir" val="rev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baike.baidu.com/item/%E4%B8%AD%E5%9B%BD" TargetMode="External"/><Relationship Id="rId5" Type="http://schemas.openxmlformats.org/officeDocument/2006/relationships/hyperlink" Target="https://baike.baidu.com/item/W-CDMA" TargetMode="External"/><Relationship Id="rId4" Type="http://schemas.openxmlformats.org/officeDocument/2006/relationships/hyperlink" Target="https://baike.baidu.com/item/%E6%A0%B8%E5%BF%83%E7%BD%91" TargetMode="External"/><Relationship Id="rId3" Type="http://schemas.openxmlformats.org/officeDocument/2006/relationships/hyperlink" Target="https://baike.baidu.com/item/%E5%85%BC%E5%AE%B9%E6%80%A7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2075" tIns="46038" rIns="92075" bIns="46038" anchor="t"/>
          <a:p>
            <a:pPr lvl="0"/>
            <a:endParaRPr lang="zh-CN" altLang="en-US" dirty="0"/>
          </a:p>
        </p:txBody>
      </p:sp>
      <p:sp>
        <p:nvSpPr>
          <p:cNvPr id="6554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9175750"/>
            <a:ext cx="2971800" cy="48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b"/>
          <a:p>
            <a:pPr lvl="0" algn="r" eaLnBrk="1" hangingPunct="1">
              <a:spcBef>
                <a:spcPct val="0"/>
              </a:spcBef>
              <a:buSzPct val="100000"/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9175750"/>
            <a:ext cx="2971800" cy="48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b"/>
          <a:p>
            <a:pPr lvl="0" algn="r" eaLnBrk="1" hangingPunct="1">
              <a:spcBef>
                <a:spcPct val="0"/>
              </a:spcBef>
              <a:buSzPct val="100000"/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66563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2075" tIns="46038" rIns="92075" bIns="46038" anchor="t"/>
          <a:p>
            <a:pPr lvl="0" algn="just" eaLnBrk="1" hangingPunct="1">
              <a:buNone/>
            </a:pPr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9175750"/>
            <a:ext cx="2971800" cy="48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b"/>
          <a:p>
            <a:pPr lvl="0" algn="r" eaLnBrk="1" hangingPunct="1">
              <a:spcBef>
                <a:spcPct val="0"/>
              </a:spcBef>
              <a:buSzPct val="100000"/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  <p:sp>
        <p:nvSpPr>
          <p:cNvPr id="67587" name="Rectangle 2"/>
          <p:cNvSpPr>
            <a:spLocks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2075" tIns="46038" rIns="92075" bIns="46038" anchor="t"/>
          <a:p>
            <a:pPr lvl="0" eaLnBrk="1" hangingPunct="1">
              <a:buNone/>
            </a:pPr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2075" tIns="46038" rIns="92075" bIns="46038" anchor="t"/>
          <a:p>
            <a:pPr lvl="0"/>
            <a:endParaRPr lang="zh-CN" altLang="en-US" dirty="0"/>
          </a:p>
        </p:txBody>
      </p:sp>
      <p:sp>
        <p:nvSpPr>
          <p:cNvPr id="686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9175750"/>
            <a:ext cx="2971800" cy="48260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 anchor="b"/>
          <a:p>
            <a:pPr lvl="0" algn="r" eaLnBrk="1" hangingPunct="1">
              <a:spcBef>
                <a:spcPct val="0"/>
              </a:spcBef>
              <a:buSzPct val="100000"/>
              <a:buNone/>
            </a:pPr>
            <a:fld id="{9A0DB2DC-4C9A-4742-B13C-FB6460FD3503}" type="slidenum">
              <a:rPr lang="en-US" altLang="zh-CN" dirty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Rectangle 7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6146" name="Rectangle 2"/>
          <p:cNvSpPr>
            <a:spLocks noGrp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6147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 algn="just" eaLnBrk="1" hangingPunct="1">
              <a:buFont typeface="Monotype Sorts"/>
              <a:buChar char="•"/>
            </a:pPr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r>
              <a:rPr lang="en-US" altLang="zh-CN" dirty="0"/>
              <a:t>3rd Generation Partnership Project</a:t>
            </a:r>
            <a:r>
              <a:rPr lang="zh-CN" altLang="en-US" dirty="0"/>
              <a:t>，第三代合作伙伴计划，</a:t>
            </a:r>
            <a:r>
              <a:rPr lang="en-US" altLang="zh-CN" dirty="0"/>
              <a:t>3GPP</a:t>
            </a:r>
            <a:r>
              <a:rPr lang="zh-CN" altLang="en-US" dirty="0"/>
              <a:t>的目标是实现由</a:t>
            </a:r>
            <a:r>
              <a:rPr lang="en-US" altLang="zh-CN" dirty="0"/>
              <a:t>2G</a:t>
            </a:r>
            <a:r>
              <a:rPr lang="zh-CN" altLang="en-US" dirty="0"/>
              <a:t>网络到</a:t>
            </a:r>
            <a:r>
              <a:rPr lang="en-US" altLang="zh-CN" dirty="0"/>
              <a:t>3G</a:t>
            </a:r>
            <a:r>
              <a:rPr lang="zh-CN" altLang="en-US" dirty="0"/>
              <a:t>网络的平滑过渡，保证未来技术的后向</a:t>
            </a:r>
            <a:r>
              <a:rPr lang="zh-CN" altLang="en-US" dirty="0">
                <a:hlinkClick r:id="rId3" action="ppaction://hlinkfile"/>
              </a:rPr>
              <a:t>兼容性</a:t>
            </a:r>
            <a:r>
              <a:rPr lang="zh-CN" altLang="en-US" dirty="0"/>
              <a:t>，支持轻松建网及系统间的漫游和兼容性。 其职能： </a:t>
            </a:r>
            <a:r>
              <a:rPr lang="en-US" altLang="zh-CN" dirty="0"/>
              <a:t>3GPP</a:t>
            </a:r>
            <a:r>
              <a:rPr lang="zh-CN" altLang="en-US" dirty="0"/>
              <a:t>主要是制订以</a:t>
            </a:r>
            <a:r>
              <a:rPr lang="en-US" altLang="zh-CN" dirty="0"/>
              <a:t>GSM</a:t>
            </a:r>
            <a:r>
              <a:rPr lang="zh-CN" altLang="en-US" dirty="0">
                <a:hlinkClick r:id="rId4" action="ppaction://hlinkfile"/>
              </a:rPr>
              <a:t>核心网</a:t>
            </a:r>
            <a:r>
              <a:rPr lang="zh-CN" altLang="en-US" dirty="0"/>
              <a:t>为基础，</a:t>
            </a:r>
            <a:r>
              <a:rPr lang="en-US" altLang="zh-CN" dirty="0"/>
              <a:t>UTRA(FDD</a:t>
            </a:r>
            <a:r>
              <a:rPr lang="zh-CN" altLang="en-US" dirty="0"/>
              <a:t>为</a:t>
            </a:r>
            <a:r>
              <a:rPr lang="en-US" altLang="zh-CN" dirty="0">
                <a:hlinkClick r:id="rId5" action="ppaction://hlinkfile"/>
              </a:rPr>
              <a:t>W-CDMA</a:t>
            </a:r>
            <a:r>
              <a:rPr lang="zh-CN" altLang="en-US" dirty="0"/>
              <a:t>技术，</a:t>
            </a:r>
            <a:r>
              <a:rPr lang="en-US" altLang="zh-CN" dirty="0"/>
              <a:t>TDD</a:t>
            </a:r>
            <a:r>
              <a:rPr lang="zh-CN" altLang="en-US" dirty="0"/>
              <a:t>为</a:t>
            </a:r>
            <a:r>
              <a:rPr lang="en-US" altLang="zh-CN" dirty="0"/>
              <a:t>TD-CDMA</a:t>
            </a:r>
            <a:r>
              <a:rPr lang="zh-CN" altLang="en-US" dirty="0"/>
              <a:t>技术</a:t>
            </a:r>
            <a:r>
              <a:rPr lang="en-US" altLang="zh-CN" dirty="0"/>
              <a:t>)</a:t>
            </a:r>
            <a:r>
              <a:rPr lang="zh-CN" altLang="en-US" dirty="0"/>
              <a:t>为无线接口的第三代技术规范。</a:t>
            </a:r>
            <a:r>
              <a:rPr lang="en-US" altLang="zh-CN" dirty="0"/>
              <a:t>1999</a:t>
            </a:r>
            <a:r>
              <a:rPr lang="zh-CN" altLang="en-US" dirty="0"/>
              <a:t>年</a:t>
            </a:r>
            <a:r>
              <a:rPr lang="zh-CN" altLang="en-US" dirty="0">
                <a:hlinkClick r:id="rId6" action="ppaction://hlinkfile"/>
              </a:rPr>
              <a:t>中国</a:t>
            </a:r>
            <a:r>
              <a:rPr lang="zh-CN" altLang="en-US" dirty="0"/>
              <a:t>无线通信标准组</a:t>
            </a:r>
            <a:r>
              <a:rPr lang="en-US" altLang="zh-CN" dirty="0"/>
              <a:t>(CWTS)</a:t>
            </a:r>
            <a:endParaRPr lang="zh-CN" altLang="en-US" dirty="0"/>
          </a:p>
        </p:txBody>
      </p:sp>
      <p:sp>
        <p:nvSpPr>
          <p:cNvPr id="28675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4813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 anchorCtr="0"/>
          <a:p>
            <a:pPr lvl="0"/>
            <a:endParaRPr lang="zh-CN" altLang="en-US" dirty="0"/>
          </a:p>
        </p:txBody>
      </p:sp>
      <p:sp>
        <p:nvSpPr>
          <p:cNvPr id="481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p>
            <a:pPr lvl="0" algn="r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43980" y="4717143"/>
            <a:ext cx="7164409" cy="1265003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3981" y="5982146"/>
            <a:ext cx="7164409" cy="42227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476387" y="0"/>
            <a:ext cx="292144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9" name="矩形 8"/>
          <p:cNvSpPr/>
          <p:nvPr/>
        </p:nvSpPr>
        <p:spPr>
          <a:xfrm>
            <a:off x="11654542" y="-13277"/>
            <a:ext cx="61071" cy="6894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8000" y="584200"/>
            <a:ext cx="11125200" cy="5949950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1063677"/>
            <a:ext cx="12192000" cy="132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2693235"/>
            <a:ext cx="7308850" cy="886968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8600" y="3617009"/>
            <a:ext cx="7308850" cy="630368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0" y="2597932"/>
            <a:ext cx="3397829" cy="1077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08" b="71538" l="1027" r="897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" t="27263" r="38613" b="28773"/>
          <a:stretch>
            <a:fillRect/>
          </a:stretch>
        </p:blipFill>
        <p:spPr>
          <a:xfrm flipH="1">
            <a:off x="10120575" y="4332863"/>
            <a:ext cx="2071425" cy="25251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55548" y="2597932"/>
            <a:ext cx="84940" cy="10775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3600"/>
            <a:ext cx="10515600" cy="698552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0000"/>
            <a:ext cx="10515600" cy="22060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3979030"/>
            <a:ext cx="10515600" cy="22060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08" b="71538" l="1027" r="897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" t="27263" r="38613" b="28773"/>
          <a:stretch>
            <a:fillRect/>
          </a:stretch>
        </p:blipFill>
        <p:spPr>
          <a:xfrm flipH="1">
            <a:off x="10120575" y="4332863"/>
            <a:ext cx="2071425" cy="25251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1063677"/>
            <a:ext cx="12192000" cy="132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82245"/>
            <a:ext cx="10515600" cy="103695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3572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59635"/>
            <a:ext cx="5157787" cy="3684588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3572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59635"/>
            <a:ext cx="5183188" cy="3684588"/>
          </a:xfrm>
        </p:spPr>
        <p:txBody>
          <a:bodyPr/>
          <a:lstStyle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4521200" y="1376364"/>
            <a:ext cx="3594100" cy="3595687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4357689" y="1427163"/>
            <a:ext cx="3519487" cy="3517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4400">
              <a:latin typeface="Broadway BT" panose="04040905080B02020502" pitchFamily="82" charset="0"/>
              <a:ea typeface="汉仪丫丫体简" panose="02010604000101010101" pitchFamily="2" charset="-122"/>
              <a:cs typeface="Verdana" panose="020B060403050404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9390063" y="2457451"/>
            <a:ext cx="506412" cy="506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5"/>
            </p:custDataLst>
          </p:nvPr>
        </p:nvSpPr>
        <p:spPr>
          <a:xfrm>
            <a:off x="7997826" y="1719264"/>
            <a:ext cx="231775" cy="231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3514726" y="4508501"/>
            <a:ext cx="506413" cy="5064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7"/>
            </p:custDataLst>
          </p:nvPr>
        </p:nvSpPr>
        <p:spPr>
          <a:xfrm>
            <a:off x="5303838" y="5184776"/>
            <a:ext cx="233362" cy="2333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57688" y="1376364"/>
            <a:ext cx="3519487" cy="3638550"/>
          </a:xfrm>
        </p:spPr>
        <p:txBody>
          <a:bodyPr>
            <a:norm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08" b="71538" l="1027" r="897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" t="27263" r="38613" b="28773"/>
          <a:stretch>
            <a:fillRect/>
          </a:stretch>
        </p:blipFill>
        <p:spPr>
          <a:xfrm flipH="1">
            <a:off x="10120575" y="4332863"/>
            <a:ext cx="2071425" cy="2525137"/>
          </a:xfrm>
          <a:prstGeom prst="rect">
            <a:avLst/>
          </a:prstGeom>
        </p:spPr>
      </p:pic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732974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32974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333174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73568" y="337828"/>
            <a:ext cx="1498600" cy="6158505"/>
          </a:xfrm>
        </p:spPr>
        <p:txBody>
          <a:bodyPr vert="eaVert" anchor="ctr" anchorCtr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093" y="337828"/>
            <a:ext cx="9235595" cy="6158505"/>
          </a:xfrm>
        </p:spPr>
        <p:txBody>
          <a:bodyPr vert="eaVert"/>
          <a:lstStyle>
            <a:lvl2pPr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405766"/>
            <a:ext cx="10515600" cy="69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349829"/>
            <a:ext cx="10515600" cy="4827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9580" indent="-44958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85000"/>
        <a:buFont typeface="Wingdings" panose="05000000000000000000" pitchFamily="2" charset="2"/>
        <a:buChar char="J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0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31.xml"/><Relationship Id="rId7" Type="http://schemas.openxmlformats.org/officeDocument/2006/relationships/image" Target="../media/image7.png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2.xml"/><Relationship Id="rId2" Type="http://schemas.openxmlformats.org/officeDocument/2006/relationships/image" Target="../media/image8.png"/><Relationship Id="rId1" Type="http://schemas.openxmlformats.org/officeDocument/2006/relationships/hyperlink" Target="..\case\2-&#25307;&#26631;&#20070;&#26696;&#20363;.doc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3.xml"/><Relationship Id="rId2" Type="http://schemas.openxmlformats.org/officeDocument/2006/relationships/image" Target="../media/image9.png"/><Relationship Id="rId1" Type="http://schemas.openxmlformats.org/officeDocument/2006/relationships/hyperlink" Target="..\case\2-&#25307;&#26631;&#20070;&#26696;&#20363;.doc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4.xml"/><Relationship Id="rId2" Type="http://schemas.openxmlformats.org/officeDocument/2006/relationships/image" Target="../media/image10.png"/><Relationship Id="rId1" Type="http://schemas.openxmlformats.org/officeDocument/2006/relationships/hyperlink" Target="..\case\2-&#25307;&#26631;&#20070;&#26696;&#20363;.doc" TargetMode="Externa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5.xml"/><Relationship Id="rId2" Type="http://schemas.openxmlformats.org/officeDocument/2006/relationships/image" Target="../media/image11.png"/><Relationship Id="rId1" Type="http://schemas.openxmlformats.org/officeDocument/2006/relationships/hyperlink" Target="..\case\2-&#25307;&#26631;&#20070;&#26696;&#20363;.doc" TargetMode="Externa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12.png"/><Relationship Id="rId1" Type="http://schemas.openxmlformats.org/officeDocument/2006/relationships/hyperlink" Target="..\case\2-&#25307;&#26631;&#20070;&#26696;&#20363;.doc" TargetMode="Externa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13.png"/><Relationship Id="rId1" Type="http://schemas.openxmlformats.org/officeDocument/2006/relationships/hyperlink" Target="..\case\2-&#25307;&#26631;&#20070;&#26696;&#20363;.doc" TargetMode="Externa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2" Type="http://schemas.openxmlformats.org/officeDocument/2006/relationships/image" Target="../media/image3.png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8.xml"/><Relationship Id="rId2" Type="http://schemas.openxmlformats.org/officeDocument/2006/relationships/image" Target="../media/image14.png"/><Relationship Id="rId1" Type="http://schemas.openxmlformats.org/officeDocument/2006/relationships/hyperlink" Target="..\case\2-&#25307;&#26631;&#20070;&#26696;&#20363;.doc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9.xml"/><Relationship Id="rId2" Type="http://schemas.openxmlformats.org/officeDocument/2006/relationships/image" Target="../media/image15.png"/><Relationship Id="rId1" Type="http://schemas.openxmlformats.org/officeDocument/2006/relationships/hyperlink" Target="..\case\2-&#25307;&#26631;&#20070;&#26696;&#20363;.doc" TargetMode="Externa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image" Target="../media/image16.png"/><Relationship Id="rId1" Type="http://schemas.openxmlformats.org/officeDocument/2006/relationships/hyperlink" Target="..\case\2-&#25307;&#26631;&#20070;&#26696;&#20363;.doc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18.png"/><Relationship Id="rId1" Type="http://schemas.openxmlformats.org/officeDocument/2006/relationships/hyperlink" Target="..\case\2-&#26631;&#20070;&#26696;&#20363;.do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9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52.xml"/><Relationship Id="rId3" Type="http://schemas.openxmlformats.org/officeDocument/2006/relationships/image" Target="../media/image26.jpeg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3.xml"/><Relationship Id="rId2" Type="http://schemas.openxmlformats.org/officeDocument/2006/relationships/image" Target="../media/image27.png"/><Relationship Id="rId1" Type="http://schemas.openxmlformats.org/officeDocument/2006/relationships/hyperlink" Target="..\case\2-&#21512;&#21516;&#26696;&#20363;.doc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image" Target="../media/image28.jpeg"/><Relationship Id="rId1" Type="http://schemas.openxmlformats.org/officeDocument/2006/relationships/tags" Target="../tags/tag5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9.xml"/><Relationship Id="rId2" Type="http://schemas.openxmlformats.org/officeDocument/2006/relationships/image" Target="../media/image29.emf"/><Relationship Id="rId1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0.xml"/><Relationship Id="rId2" Type="http://schemas.openxmlformats.org/officeDocument/2006/relationships/image" Target="../media/image30.wmf"/><Relationship Id="rId1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1.xml"/><Relationship Id="rId2" Type="http://schemas.openxmlformats.org/officeDocument/2006/relationships/image" Target="../media/image31.png"/><Relationship Id="rId1" Type="http://schemas.openxmlformats.org/officeDocument/2006/relationships/hyperlink" Target="..\case\2-&#39033;&#30446;&#31456;&#31243;.docx" TargetMode="Externa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4.xml"/><Relationship Id="rId2" Type="http://schemas.openxmlformats.org/officeDocument/2006/relationships/image" Target="../media/image32.png"/><Relationship Id="rId1" Type="http://schemas.openxmlformats.org/officeDocument/2006/relationships/hyperlink" Target="..\case\2-&#31435;&#39033;&#35828;&#26126;.doc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35.png"/><Relationship Id="rId1" Type="http://schemas.openxmlformats.org/officeDocument/2006/relationships/tags" Target="../tags/tag7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8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wmf"/><Relationship Id="rId1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wmf"/><Relationship Id="rId1" Type="http://schemas.openxmlformats.org/officeDocument/2006/relationships/oleObject" Target="../embeddings/oleObject4.bin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wmf"/><Relationship Id="rId1" Type="http://schemas.openxmlformats.org/officeDocument/2006/relationships/oleObject" Target="../embeddings/oleObject5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6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wmf"/><Relationship Id="rId1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8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hyperlink" Target="..\case\Req-Demo\index.html" TargetMode="External"/><Relationship Id="rId1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image" Target="../media/image6.emf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61.png"/><Relationship Id="rId1" Type="http://schemas.openxmlformats.org/officeDocument/2006/relationships/hyperlink" Target="..\case\3-BIS-lifecycle.doc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20" name="TextBox 1"/>
          <p:cNvSpPr txBox="1"/>
          <p:nvPr/>
        </p:nvSpPr>
        <p:spPr>
          <a:xfrm>
            <a:off x="4006215" y="216535"/>
            <a:ext cx="578294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sz="2800" b="1" dirty="0">
                <a:latin typeface="Arial" panose="020B0604020202020204" pitchFamily="34" charset="0"/>
                <a:ea typeface="宋体" panose="02010600030101010101" pitchFamily="2" charset="-122"/>
              </a:rPr>
              <a:t>项目管理与过程改进</a:t>
            </a:r>
            <a:endParaRPr lang="zh-CN" sz="2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70530" y="738188"/>
            <a:ext cx="8964488" cy="0"/>
          </a:xfrm>
          <a:prstGeom prst="line">
            <a:avLst/>
          </a:prstGeom>
          <a:scene3d>
            <a:camera prst="perspectiveRelaxedModerately"/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16" name="Text Box 5"/>
          <p:cNvSpPr txBox="1"/>
          <p:nvPr/>
        </p:nvSpPr>
        <p:spPr>
          <a:xfrm>
            <a:off x="3540125" y="883285"/>
            <a:ext cx="6800215" cy="4138295"/>
          </a:xfrm>
          <a:prstGeom prst="rect">
            <a:avLst/>
          </a:prstGeom>
          <a:noFill/>
          <a:ln w="25400">
            <a:noFill/>
          </a:ln>
        </p:spPr>
        <p:txBody>
          <a:bodyPr wrap="square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上节回顾</a:t>
            </a:r>
            <a:endParaRPr lang="zh-CN" sz="60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一、项目与软件项目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二、项目管理与软件项目管理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三、项目管理知识体系</a:t>
            </a:r>
            <a:r>
              <a:rPr lang="en-US" altLang="zh-CN" sz="28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(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PMBOK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）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四、软件开发项目管理的范围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五、过程管理与软件项目管理的关系 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六、软件项目管理过程</a:t>
            </a:r>
            <a:endParaRPr lang="zh-CN" altLang="en-US" sz="28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>
    <p:zoom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/>
          </p:cNvSpPr>
          <p:nvPr>
            <p:ph type="title"/>
          </p:nvPr>
        </p:nvSpPr>
        <p:spPr>
          <a:xfrm>
            <a:off x="1943100" y="277813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Make or Buy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决策实例（续）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560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484" name="Group 3"/>
          <p:cNvGrpSpPr/>
          <p:nvPr/>
        </p:nvGrpSpPr>
        <p:grpSpPr>
          <a:xfrm>
            <a:off x="1774825" y="1230313"/>
            <a:ext cx="8497888" cy="5589587"/>
            <a:chOff x="1980" y="2064"/>
            <a:chExt cx="8100" cy="8736"/>
          </a:xfrm>
        </p:grpSpPr>
        <p:sp>
          <p:nvSpPr>
            <p:cNvPr id="20485" name="Text Box 4"/>
            <p:cNvSpPr txBox="1"/>
            <p:nvPr/>
          </p:nvSpPr>
          <p:spPr>
            <a:xfrm>
              <a:off x="2340" y="2064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自制方案</a:t>
              </a:r>
              <a:endParaRPr lang="zh-CN" altLang="en-US" sz="66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6" name="Text Box 5"/>
            <p:cNvSpPr txBox="1"/>
            <p:nvPr/>
          </p:nvSpPr>
          <p:spPr>
            <a:xfrm>
              <a:off x="5040" y="2064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购买方案</a:t>
              </a:r>
              <a:endParaRPr lang="zh-CN" altLang="en-US" sz="66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Text Box 6"/>
            <p:cNvSpPr txBox="1"/>
            <p:nvPr/>
          </p:nvSpPr>
          <p:spPr>
            <a:xfrm>
              <a:off x="7740" y="2064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成本差异</a:t>
              </a:r>
              <a:endParaRPr lang="zh-CN" altLang="en-US" sz="66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8" name="Text Box 7"/>
            <p:cNvSpPr txBox="1"/>
            <p:nvPr/>
          </p:nvSpPr>
          <p:spPr>
            <a:xfrm>
              <a:off x="2340" y="3780"/>
              <a:ext cx="1440" cy="9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自制需要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25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000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美元</a:t>
              </a:r>
              <a:endParaRPr lang="zh-CN" altLang="en-US" sz="66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9" name="Text Box 8"/>
            <p:cNvSpPr txBox="1"/>
            <p:nvPr/>
          </p:nvSpPr>
          <p:spPr>
            <a:xfrm>
              <a:off x="5220" y="3780"/>
              <a:ext cx="1440" cy="9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购买需要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17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000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美元</a:t>
              </a:r>
              <a:endParaRPr lang="zh-CN" altLang="en-US" sz="66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Text Box 9"/>
            <p:cNvSpPr txBox="1"/>
            <p:nvPr/>
          </p:nvSpPr>
          <p:spPr>
            <a:xfrm>
              <a:off x="7920" y="3780"/>
              <a:ext cx="1440" cy="9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制造差异是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8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000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美元</a:t>
              </a:r>
              <a:endParaRPr lang="zh-CN" altLang="en-US" sz="66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1" name="Text Box 10"/>
            <p:cNvSpPr txBox="1"/>
            <p:nvPr/>
          </p:nvSpPr>
          <p:spPr>
            <a:xfrm>
              <a:off x="2340" y="5652"/>
              <a:ext cx="1440" cy="9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每月的费用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500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美元</a:t>
              </a:r>
              <a:endParaRPr lang="zh-CN" altLang="en-US" sz="72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2" name="Text Box 11"/>
            <p:cNvSpPr txBox="1"/>
            <p:nvPr/>
          </p:nvSpPr>
          <p:spPr>
            <a:xfrm>
              <a:off x="5400" y="5652"/>
              <a:ext cx="1440" cy="9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每月的费用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，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700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美元</a:t>
              </a:r>
              <a:endParaRPr lang="zh-CN" altLang="en-US" sz="72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3" name="Text Box 12"/>
            <p:cNvSpPr txBox="1"/>
            <p:nvPr/>
          </p:nvSpPr>
          <p:spPr>
            <a:xfrm>
              <a:off x="7920" y="5652"/>
              <a:ext cx="1440" cy="936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服务差异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200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美元</a:t>
              </a:r>
              <a:endParaRPr lang="zh-CN" altLang="en-US" sz="72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4" name="Line 13"/>
            <p:cNvSpPr/>
            <p:nvPr/>
          </p:nvSpPr>
          <p:spPr>
            <a:xfrm>
              <a:off x="1980" y="7212"/>
              <a:ext cx="79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495" name="Text Box 14"/>
            <p:cNvSpPr txBox="1"/>
            <p:nvPr/>
          </p:nvSpPr>
          <p:spPr>
            <a:xfrm>
              <a:off x="2160" y="7836"/>
              <a:ext cx="1440" cy="46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解决方案</a:t>
              </a:r>
              <a:endParaRPr lang="zh-CN" altLang="en-US" sz="72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6" name="Text Box 15"/>
            <p:cNvSpPr txBox="1"/>
            <p:nvPr/>
          </p:nvSpPr>
          <p:spPr>
            <a:xfrm>
              <a:off x="4680" y="7680"/>
              <a:ext cx="5400" cy="78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自制方案可以承受的月份数</a:t>
              </a:r>
              <a:r>
                <a:rPr lang="en-US" altLang="zh-CN" sz="2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:8000/200=40</a:t>
              </a:r>
              <a:endParaRPr lang="en-US" altLang="zh-CN" sz="88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7" name="Text Box 16"/>
            <p:cNvSpPr txBox="1"/>
            <p:nvPr/>
          </p:nvSpPr>
          <p:spPr>
            <a:xfrm>
              <a:off x="2598" y="9708"/>
              <a:ext cx="2802" cy="10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如果软件的生存期在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个月以内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lang="zh-CN" altLang="en-US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可以选择购买方案</a:t>
              </a:r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88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8" name="Text Box 17"/>
            <p:cNvSpPr txBox="1"/>
            <p:nvPr/>
          </p:nvSpPr>
          <p:spPr>
            <a:xfrm>
              <a:off x="7020" y="9708"/>
              <a:ext cx="2880" cy="1092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just" eaLnBrk="1" hangingPunct="1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如果软件的生存期不在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40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个月以内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,</a:t>
              </a:r>
              <a:r>
                <a:rPr lang="zh-CN" altLang="en-US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可以选择自制方案</a:t>
              </a:r>
              <a:r>
                <a:rPr lang="en-US" altLang="zh-CN" sz="1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.</a:t>
              </a:r>
              <a:endParaRPr lang="en-US" altLang="zh-CN" sz="8000" dirty="0">
                <a:latin typeface="Arial Narrow" panose="020B0606020202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9" name="Line 18"/>
            <p:cNvSpPr/>
            <p:nvPr/>
          </p:nvSpPr>
          <p:spPr>
            <a:xfrm>
              <a:off x="3060" y="2532"/>
              <a:ext cx="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0" name="Line 19"/>
            <p:cNvSpPr/>
            <p:nvPr/>
          </p:nvSpPr>
          <p:spPr>
            <a:xfrm>
              <a:off x="5760" y="2532"/>
              <a:ext cx="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1" name="Line 20"/>
            <p:cNvSpPr/>
            <p:nvPr/>
          </p:nvSpPr>
          <p:spPr>
            <a:xfrm>
              <a:off x="8460" y="2532"/>
              <a:ext cx="0" cy="124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2" name="Line 21"/>
            <p:cNvSpPr/>
            <p:nvPr/>
          </p:nvSpPr>
          <p:spPr>
            <a:xfrm>
              <a:off x="3780" y="4248"/>
              <a:ext cx="144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0503" name="Line 22"/>
            <p:cNvSpPr/>
            <p:nvPr/>
          </p:nvSpPr>
          <p:spPr>
            <a:xfrm>
              <a:off x="6660" y="4248"/>
              <a:ext cx="12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0504" name="Line 23"/>
            <p:cNvSpPr/>
            <p:nvPr/>
          </p:nvSpPr>
          <p:spPr>
            <a:xfrm>
              <a:off x="3060" y="4716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5" name="Line 24"/>
            <p:cNvSpPr/>
            <p:nvPr/>
          </p:nvSpPr>
          <p:spPr>
            <a:xfrm>
              <a:off x="5940" y="4716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6" name="Line 25"/>
            <p:cNvSpPr/>
            <p:nvPr/>
          </p:nvSpPr>
          <p:spPr>
            <a:xfrm>
              <a:off x="8640" y="4716"/>
              <a:ext cx="0" cy="936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07" name="Line 26"/>
            <p:cNvSpPr/>
            <p:nvPr/>
          </p:nvSpPr>
          <p:spPr>
            <a:xfrm>
              <a:off x="3780" y="6120"/>
              <a:ext cx="162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0508" name="Line 27"/>
            <p:cNvSpPr/>
            <p:nvPr/>
          </p:nvSpPr>
          <p:spPr>
            <a:xfrm>
              <a:off x="6840" y="6120"/>
              <a:ext cx="108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</p:spPr>
        </p:sp>
        <p:sp>
          <p:nvSpPr>
            <p:cNvPr id="20509" name="Line 28"/>
            <p:cNvSpPr/>
            <p:nvPr/>
          </p:nvSpPr>
          <p:spPr>
            <a:xfrm>
              <a:off x="7020" y="8460"/>
              <a:ext cx="0" cy="4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10" name="Line 29"/>
            <p:cNvSpPr/>
            <p:nvPr/>
          </p:nvSpPr>
          <p:spPr>
            <a:xfrm>
              <a:off x="3960" y="8928"/>
              <a:ext cx="45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11" name="Line 30"/>
            <p:cNvSpPr/>
            <p:nvPr/>
          </p:nvSpPr>
          <p:spPr>
            <a:xfrm>
              <a:off x="3960" y="8928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512" name="Line 31"/>
            <p:cNvSpPr/>
            <p:nvPr/>
          </p:nvSpPr>
          <p:spPr>
            <a:xfrm>
              <a:off x="8460" y="8928"/>
              <a:ext cx="0" cy="78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 advTm="70427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选择生存期的步骤</a:t>
            </a:r>
            <a:endParaRPr lang="zh-CN" altLang="en-US" dirty="0"/>
          </a:p>
        </p:txBody>
      </p:sp>
      <p:sp>
        <p:nvSpPr>
          <p:cNvPr id="5529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</p:nvPr>
        </p:nvGraphicFramePr>
        <p:xfrm>
          <a:off x="1775520" y="1916832"/>
          <a:ext cx="8568952" cy="4029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63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328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330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1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生存期模型定义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2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传统生存期模型 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3" name="AutoShape 13"/>
          <p:cNvSpPr/>
          <p:nvPr/>
        </p:nvSpPr>
        <p:spPr>
          <a:xfrm>
            <a:off x="3968750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敏捷生存期模型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3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案例分析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6336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37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742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医疗信息商务平台</a:t>
            </a:r>
            <a:endParaRPr kumimoji="0" lang="zh-CN" altLang="en-US" sz="3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j-cs"/>
            </a:endParaRPr>
          </a:p>
        </p:txBody>
      </p:sp>
      <p:sp>
        <p:nvSpPr>
          <p:cNvPr id="5734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57348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 l="4425" t="10185" r="6271" b="6020"/>
          <a:stretch>
            <a:fillRect/>
          </a:stretch>
        </p:blipFill>
        <p:spPr>
          <a:xfrm>
            <a:off x="1847850" y="1700213"/>
            <a:ext cx="8285163" cy="4370387"/>
          </a:xfr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69" name="Rectangle 2"/>
          <p:cNvSpPr>
            <a:spLocks noGrp="1"/>
          </p:cNvSpPr>
          <p:nvPr>
            <p:ph type="title"/>
          </p:nvPr>
        </p:nvSpPr>
        <p:spPr>
          <a:xfrm>
            <a:off x="2006600" y="2286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MED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生存期模型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—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敏捷模型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83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0000"/>
              </a:lnSpc>
            </a:pPr>
            <a:fld id="{9A0DB2DC-4C9A-4742-B13C-FB6460FD3503}" type="slidenum">
              <a:rPr lang="en-US" altLang="zh-CN" sz="1200" dirty="0">
                <a:latin typeface="Arial Narrow" panose="020B0606020202030204" pitchFamily="34" charset="0"/>
              </a:rPr>
            </a:fld>
            <a:endParaRPr lang="en-US" altLang="zh-CN" sz="1200" dirty="0">
              <a:latin typeface="Arial Narrow" panose="020B0606020202030204" pitchFamily="34" charset="0"/>
            </a:endParaRPr>
          </a:p>
        </p:txBody>
      </p:sp>
      <p:pic>
        <p:nvPicPr>
          <p:cNvPr id="58372" name="图片 39"/>
          <p:cNvPicPr>
            <a:picLocks noChangeAspect="1"/>
          </p:cNvPicPr>
          <p:nvPr/>
        </p:nvPicPr>
        <p:blipFill>
          <a:blip r:embed="rId1"/>
          <a:srcRect l="28824" r="-2" b="31731"/>
          <a:stretch>
            <a:fillRect/>
          </a:stretch>
        </p:blipFill>
        <p:spPr>
          <a:xfrm>
            <a:off x="4367213" y="1604963"/>
            <a:ext cx="5041900" cy="4481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373" name="图片 2"/>
          <p:cNvPicPr>
            <a:picLocks noChangeAspect="1"/>
          </p:cNvPicPr>
          <p:nvPr/>
        </p:nvPicPr>
        <p:blipFill>
          <a:blip r:embed="rId2"/>
          <a:srcRect l="34351" t="31190" r="47751" b="19936"/>
          <a:stretch>
            <a:fillRect/>
          </a:stretch>
        </p:blipFill>
        <p:spPr>
          <a:xfrm>
            <a:off x="1919288" y="1604963"/>
            <a:ext cx="2447925" cy="448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椭圆 6"/>
          <p:cNvSpPr/>
          <p:nvPr/>
        </p:nvSpPr>
        <p:spPr>
          <a:xfrm>
            <a:off x="1847850" y="1341438"/>
            <a:ext cx="2735263" cy="4967287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lg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672263" y="1773238"/>
            <a:ext cx="1511300" cy="1584325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lg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256588" y="1820863"/>
            <a:ext cx="1152525" cy="13208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stealth" w="med" len="lg"/>
          </a:ln>
        </p:spPr>
        <p:txBody>
          <a:bodyPr anchor="t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234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3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四个迭代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939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0000"/>
              </a:lnSpc>
            </a:pPr>
            <a:fld id="{9A0DB2DC-4C9A-4742-B13C-FB6460FD3503}" type="slidenum">
              <a:rPr lang="en-US" altLang="zh-CN" sz="1200" dirty="0">
                <a:latin typeface="Arial Narrow" panose="020B0606020202030204" pitchFamily="34" charset="0"/>
              </a:rPr>
            </a:fld>
            <a:endParaRPr lang="en-US" altLang="zh-CN" sz="1200" dirty="0">
              <a:latin typeface="Arial Narrow" panose="020B0606020202030204" pitchFamily="34" charset="0"/>
            </a:endParaRPr>
          </a:p>
        </p:txBody>
      </p:sp>
      <p:pic>
        <p:nvPicPr>
          <p:cNvPr id="59396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 l="21378" t="13985" r="35966" b="9322"/>
          <a:stretch>
            <a:fillRect/>
          </a:stretch>
        </p:blipFill>
        <p:spPr>
          <a:xfrm>
            <a:off x="3575050" y="1628775"/>
            <a:ext cx="4837113" cy="4464050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9775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迭代模型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041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0000"/>
              </a:lnSpc>
            </a:pPr>
            <a:fld id="{9A0DB2DC-4C9A-4742-B13C-FB6460FD3503}" type="slidenum">
              <a:rPr lang="en-US" altLang="zh-CN" sz="1200" dirty="0">
                <a:latin typeface="Arial Narrow" panose="020B0606020202030204" pitchFamily="34" charset="0"/>
              </a:rPr>
            </a:fld>
            <a:endParaRPr lang="en-US" altLang="zh-CN" sz="1200" dirty="0">
              <a:latin typeface="Arial Narrow" panose="020B0606020202030204" pitchFamily="34" charset="0"/>
            </a:endParaRPr>
          </a:p>
        </p:txBody>
      </p:sp>
      <p:pic>
        <p:nvPicPr>
          <p:cNvPr id="60420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 l="15186" t="24576" r="11929" b="8475"/>
          <a:stretch>
            <a:fillRect/>
          </a:stretch>
        </p:blipFill>
        <p:spPr>
          <a:xfrm>
            <a:off x="1919288" y="1965325"/>
            <a:ext cx="8064500" cy="3752850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2286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1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144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0000"/>
              </a:lnSpc>
            </a:pPr>
            <a:fld id="{9A0DB2DC-4C9A-4742-B13C-FB6460FD3503}" type="slidenum">
              <a:rPr lang="en-US" altLang="zh-CN" sz="1200" dirty="0">
                <a:latin typeface="Arial Narrow" panose="020B0606020202030204" pitchFamily="34" charset="0"/>
              </a:rPr>
            </a:fld>
            <a:endParaRPr lang="en-US" altLang="zh-CN" sz="1200" dirty="0">
              <a:latin typeface="Arial Narrow" panose="020B0606020202030204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1448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1450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51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生存期模型定义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52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传统生存期模型 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53" name="AutoShape 13"/>
          <p:cNvSpPr/>
          <p:nvPr/>
        </p:nvSpPr>
        <p:spPr>
          <a:xfrm>
            <a:off x="3968750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敏捷生存期模型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54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案例分析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1456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6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7426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5" name="标题 1"/>
          <p:cNvSpPr>
            <a:spLocks noGrp="1"/>
          </p:cNvSpPr>
          <p:nvPr>
            <p:ph type="title"/>
          </p:nvPr>
        </p:nvSpPr>
        <p:spPr>
          <a:xfrm>
            <a:off x="1919288" y="26035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课程实践二：生存期模型确定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24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0000"/>
              </a:lnSpc>
            </a:pPr>
            <a:fld id="{9A0DB2DC-4C9A-4742-B13C-FB6460FD3503}" type="slidenum">
              <a:rPr lang="en-US" altLang="zh-CN" sz="1200" dirty="0">
                <a:latin typeface="Arial Narrow" panose="020B0606020202030204" pitchFamily="34" charset="0"/>
              </a:rPr>
            </a:fld>
            <a:endParaRPr lang="en-US" altLang="zh-CN" sz="1200" dirty="0">
              <a:latin typeface="Arial Narrow" panose="020B0606020202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9288" y="1844675"/>
            <a:ext cx="8424863" cy="4321175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/>
              <a:buNone/>
              <a:defRPr/>
            </a:pP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实践目的：掌握软件项目生存期模型选择方法</a:t>
            </a: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/>
              <a:buNone/>
              <a:defRPr/>
            </a:pP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实践要求：</a:t>
            </a: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复习课程的生存期模型。</a:t>
            </a: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分析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SPM</a:t>
            </a: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项目特性。</a:t>
            </a: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确定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SPM</a:t>
            </a: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项目生存期模型。</a:t>
            </a: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选择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1</a:t>
            </a: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个团队课堂上讲述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SPM</a:t>
            </a:r>
            <a:r>
              <a: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项目生存期模型，并说明理由。</a:t>
            </a: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41970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89" name="Rectangle 1026"/>
          <p:cNvSpPr>
            <a:spLocks noGrp="1"/>
          </p:cNvSpPr>
          <p:nvPr>
            <p:ph type="title"/>
          </p:nvPr>
        </p:nvSpPr>
        <p:spPr>
          <a:xfrm>
            <a:off x="1919288" y="115888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小结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634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>
              <a:lnSpc>
                <a:spcPct val="80000"/>
              </a:lnSpc>
            </a:pPr>
            <a:fld id="{9A0DB2DC-4C9A-4742-B13C-FB6460FD3503}" type="slidenum">
              <a:rPr lang="en-US" altLang="zh-CN" sz="1200" dirty="0">
                <a:latin typeface="Arial Narrow" panose="020B0606020202030204" pitchFamily="34" charset="0"/>
              </a:rPr>
            </a:fld>
            <a:endParaRPr lang="en-US" altLang="zh-CN" sz="1200" dirty="0">
              <a:latin typeface="Arial Narrow" panose="020B0606020202030204" pitchFamily="34" charset="0"/>
            </a:endParaRPr>
          </a:p>
        </p:txBody>
      </p:sp>
      <p:sp>
        <p:nvSpPr>
          <p:cNvPr id="61445" name="Rectangle 1027"/>
          <p:cNvSpPr>
            <a:spLocks noGrp="1" noChangeArrowheads="1"/>
          </p:cNvSpPr>
          <p:nvPr>
            <p:ph idx="1"/>
          </p:nvPr>
        </p:nvSpPr>
        <p:spPr>
          <a:xfrm>
            <a:off x="1919288" y="1844675"/>
            <a:ext cx="7772400" cy="4321175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生存期模型</a:t>
            </a:r>
            <a:endParaRPr kumimoji="0" lang="zh-CN" altLang="en-US" sz="32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瀑布模型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V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模型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原型模型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增量模型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渐进式阶段模型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敏捷开发模型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+mn-ea"/>
              <a:cs typeface="+mn-ea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zh-CN" altLang="en-US" sz="2000" b="1" i="0" u="sng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+mn-ea"/>
              <a:cs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defRPr/>
            </a:pP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701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50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380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513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515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16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项目立项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73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项目招投标</a:t>
            </a: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18" name="AutoShape 13"/>
          <p:cNvSpPr/>
          <p:nvPr/>
        </p:nvSpPr>
        <p:spPr>
          <a:xfrm>
            <a:off x="3884613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项目授权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19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案例总结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521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522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5373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1754188" y="188913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项目招投标过程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7652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74976" y="1513384"/>
            <a:ext cx="4320480" cy="70675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FF66FF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0" dirty="0">
                <a:solidFill>
                  <a:srgbClr val="B0AC00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甲方招</a:t>
            </a:r>
            <a:r>
              <a:rPr kumimoji="1" lang="zh-CN" altLang="en-US" sz="4000" b="1" kern="1200" cap="none" spc="0" normalizeH="0" baseline="0" noProof="0" dirty="0">
                <a:solidFill>
                  <a:srgbClr val="B0AC00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标书定义</a:t>
            </a:r>
            <a:endParaRPr kumimoji="1" lang="zh-CN" altLang="en-US" sz="4000" kern="1200" cap="none" spc="0" normalizeH="0" baseline="0" noProof="0" dirty="0">
              <a:solidFill>
                <a:srgbClr val="B0AC00"/>
              </a:solidFill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2106" y="2914150"/>
            <a:ext cx="4343350" cy="70675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FF66FF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0" dirty="0">
                <a:solidFill>
                  <a:srgbClr val="B0AC00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乙方项目分析</a:t>
            </a:r>
            <a:endParaRPr kumimoji="0" lang="zh-CN" altLang="en-US" sz="4000" b="1" kern="1200" cap="none" spc="0" normalizeH="0" baseline="0" noProof="0" dirty="0">
              <a:solidFill>
                <a:srgbClr val="B0AC00"/>
              </a:solidFill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541" y="4293096"/>
            <a:ext cx="4343350" cy="70675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FF66FF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0" dirty="0">
                <a:solidFill>
                  <a:srgbClr val="B0AC00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招标与竞标</a:t>
            </a:r>
            <a:endParaRPr kumimoji="0" lang="zh-CN" altLang="en-US" sz="4000" b="1" kern="1200" cap="none" spc="0" normalizeH="0" baseline="0" noProof="0" dirty="0">
              <a:solidFill>
                <a:srgbClr val="B0AC00"/>
              </a:solidFill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1068" y="5589240"/>
            <a:ext cx="4343350" cy="70675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solidFill>
              <a:srgbClr val="FF66FF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0" dirty="0">
                <a:solidFill>
                  <a:srgbClr val="B0AC00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合同签署</a:t>
            </a:r>
            <a:endParaRPr kumimoji="0" lang="en-US" altLang="zh-CN" sz="4000" b="1" kern="1200" cap="none" spc="0" normalizeH="0" baseline="0" noProof="0" dirty="0">
              <a:solidFill>
                <a:srgbClr val="B0AC00"/>
              </a:solidFill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下箭头 3"/>
          <p:cNvSpPr/>
          <p:nvPr/>
        </p:nvSpPr>
        <p:spPr bwMode="auto">
          <a:xfrm>
            <a:off x="5519738" y="2220913"/>
            <a:ext cx="311150" cy="693738"/>
          </a:xfrm>
          <a:prstGeom prst="downArrow">
            <a:avLst/>
          </a:prstGeom>
          <a:solidFill>
            <a:schemeClr val="bg2">
              <a:lumMod val="25000"/>
              <a:lumOff val="7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下箭头 11"/>
          <p:cNvSpPr/>
          <p:nvPr/>
        </p:nvSpPr>
        <p:spPr bwMode="auto">
          <a:xfrm>
            <a:off x="5519738" y="3643313"/>
            <a:ext cx="311150" cy="692150"/>
          </a:xfrm>
          <a:prstGeom prst="downArrow">
            <a:avLst/>
          </a:prstGeom>
          <a:solidFill>
            <a:schemeClr val="bg2">
              <a:lumMod val="25000"/>
              <a:lumOff val="7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下箭头 12"/>
          <p:cNvSpPr/>
          <p:nvPr/>
        </p:nvSpPr>
        <p:spPr bwMode="auto">
          <a:xfrm>
            <a:off x="5519738" y="5000625"/>
            <a:ext cx="311150" cy="693738"/>
          </a:xfrm>
          <a:prstGeom prst="downArrow">
            <a:avLst/>
          </a:prstGeom>
          <a:solidFill>
            <a:schemeClr val="bg2">
              <a:lumMod val="25000"/>
              <a:lumOff val="7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sm" len="sm"/>
            <a:tailEnd type="stealth" w="med" len="lg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 advTm="66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MH_PageTitle"/>
          <p:cNvSpPr/>
          <p:nvPr>
            <p:custDataLst>
              <p:tags r:id="rId1"/>
            </p:custDataLst>
          </p:nvPr>
        </p:nvSpPr>
        <p:spPr>
          <a:xfrm>
            <a:off x="2911516" y="2903546"/>
            <a:ext cx="2460097" cy="2460097"/>
          </a:xfrm>
          <a:prstGeom prst="ellipse">
            <a:avLst/>
          </a:prstGeom>
          <a:solidFill>
            <a:schemeClr val="accent1">
              <a:lumMod val="20000"/>
              <a:lumOff val="80000"/>
              <a:alpha val="59000"/>
            </a:schemeClr>
          </a:solidFill>
          <a:ln w="15875">
            <a:solidFill>
              <a:srgbClr val="C0C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177400" anchor="ctr">
            <a:normAutofit fontScale="57500" lnSpcReduction="20000"/>
          </a:bodyPr>
          <a:p>
            <a:pPr algn="ctr">
              <a:defRPr/>
            </a:pPr>
            <a:endParaRPr lang="zh-CN" altLang="en-US" sz="545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9" name="MH_Other_1"/>
          <p:cNvSpPr/>
          <p:nvPr>
            <p:custDataLst>
              <p:tags r:id="rId2"/>
            </p:custDataLst>
          </p:nvPr>
        </p:nvSpPr>
        <p:spPr>
          <a:xfrm>
            <a:off x="5741114" y="998745"/>
            <a:ext cx="333033" cy="333033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2455"/>
          </a:p>
        </p:txBody>
      </p:sp>
      <p:sp>
        <p:nvSpPr>
          <p:cNvPr id="10" name="MH_Other_2"/>
          <p:cNvSpPr/>
          <p:nvPr>
            <p:custDataLst>
              <p:tags r:id="rId3"/>
            </p:custDataLst>
          </p:nvPr>
        </p:nvSpPr>
        <p:spPr>
          <a:xfrm>
            <a:off x="5705496" y="931070"/>
            <a:ext cx="201244" cy="201244"/>
          </a:xfrm>
          <a:prstGeom prst="ellipse">
            <a:avLst/>
          </a:prstGeom>
          <a:solidFill>
            <a:schemeClr val="accent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zh-CN" altLang="en-US" sz="2455"/>
          </a:p>
        </p:txBody>
      </p:sp>
      <p:sp>
        <p:nvSpPr>
          <p:cNvPr id="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4250055" y="479425"/>
            <a:ext cx="7407910" cy="652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defTabSz="914400">
              <a:lnSpc>
                <a:spcPct val="170000"/>
              </a:lnSpc>
              <a:spcBef>
                <a:spcPts val="1635"/>
              </a:spcBef>
              <a:spcAft>
                <a:spcPts val="82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None/>
              <a:defRPr sz="1800"/>
            </a:lvl1pPr>
            <a:lvl2pPr marL="457200" indent="0" defTabSz="9144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/>
            </a:lvl2pPr>
            <a:lvl3pPr marL="914400" indent="0" defTabSz="9144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3pPr>
            <a:lvl4pPr marL="1371600" indent="0" defTabSz="9144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4pPr>
            <a:lvl5pPr marL="1828800" indent="0" defTabSz="914400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5pPr>
            <a:lvl6pPr marL="22860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6pPr>
            <a:lvl7pPr marL="27432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7pPr>
            <a:lvl8pPr marL="32004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8pPr>
            <a:lvl9pPr marL="3657600"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Monotype Sorts" charset="0"/>
              <a:buNone/>
              <a:defRPr/>
            </a:pPr>
            <a:r>
              <a:rPr lang="zh-CN" altLang="en-US" sz="3200" u="sng" strike="noStrike" baseline="0" dirty="0" smtClean="0">
                <a:uLnTx/>
                <a:uFillTx/>
              </a:rPr>
              <a:t>北京某开发区立项：医疗信息商务平台</a:t>
            </a:r>
            <a:endParaRPr lang="zh-CN" altLang="en-US" sz="3200" u="sng" strike="noStrike" baseline="0" dirty="0" smtClean="0">
              <a:uLnTx/>
              <a:uFillTx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Char char=""/>
              <a:defRPr/>
            </a:pPr>
            <a:endParaRPr lang="zh-CN" altLang="en-US" sz="3200" u="sng" strike="noStrike" baseline="0" dirty="0" smtClean="0">
              <a:uLnTx/>
              <a:uFillTx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 panose="05000000000000000000"/>
              <a:buChar char=""/>
              <a:defRPr/>
            </a:pPr>
            <a:endParaRPr lang="zh-CN" altLang="en-US" sz="3200" u="sng" strike="noStrike" baseline="0" dirty="0" smtClean="0">
              <a:uLnTx/>
              <a:uFillTx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Monotype Sorts" charset="0"/>
              <a:buNone/>
              <a:defRPr/>
            </a:pPr>
            <a:endParaRPr lang="zh-CN" altLang="en-US" sz="3200" u="sng" strike="noStrike" baseline="0" dirty="0" smtClean="0">
              <a:uLnTx/>
              <a:uFillTx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958235" y="419400"/>
            <a:ext cx="5562000" cy="712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defTabSz="914400">
              <a:lnSpc>
                <a:spcPct val="120000"/>
              </a:lnSpc>
              <a:spcBef>
                <a:spcPts val="1635"/>
              </a:spcBef>
              <a:spcAft>
                <a:spcPts val="820"/>
              </a:spcAft>
              <a:buNone/>
              <a:defRPr sz="32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dirty="0" smtClean="0"/>
              <a:t>案例项目（</a:t>
            </a:r>
            <a:r>
              <a:rPr lang="en-US" altLang="zh-CN" dirty="0" smtClean="0"/>
              <a:t>MED</a:t>
            </a:r>
            <a:r>
              <a:rPr lang="zh-CN" altLang="en-US" dirty="0" smtClean="0"/>
              <a:t>）</a:t>
            </a:r>
            <a:endParaRPr lang="zh-CN" altLang="en-US" dirty="0" smtClean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169795" y="1187450"/>
            <a:ext cx="6892290" cy="5168900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8"/>
    </p:custDataLst>
  </p:cSld>
  <p:clrMapOvr>
    <a:masterClrMapping/>
  </p:clrMapOvr>
  <p:transition spd="med" advTm="24218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9700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24581" name="图片 1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473" t="8333" r="5208" b="5556"/>
          <a:stretch>
            <a:fillRect/>
          </a:stretch>
        </p:blipFill>
        <p:spPr>
          <a:xfrm>
            <a:off x="1919288" y="1773238"/>
            <a:ext cx="8291512" cy="4394200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33993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25605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4935" t="8051" r="5730" b="6355"/>
          <a:stretch>
            <a:fillRect/>
          </a:stretch>
        </p:blipFill>
        <p:spPr>
          <a:xfrm>
            <a:off x="1774825" y="1557338"/>
            <a:ext cx="8713788" cy="4464050"/>
          </a:xfrm>
          <a:ln w="25400">
            <a:solidFill>
              <a:schemeClr val="tx1">
                <a:alpha val="100000"/>
              </a:schemeClr>
            </a:solidFill>
            <a:miter lim="800000"/>
            <a:headEnd w="sm" len="sm"/>
            <a:tailEnd len="lg"/>
          </a:ln>
        </p:spPr>
      </p:pic>
      <p:sp>
        <p:nvSpPr>
          <p:cNvPr id="2" name="矩形 1"/>
          <p:cNvSpPr/>
          <p:nvPr/>
        </p:nvSpPr>
        <p:spPr>
          <a:xfrm>
            <a:off x="6456363" y="2565400"/>
            <a:ext cx="3240088" cy="1150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26629" name="Picture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506" t="6779" r="4298" b="6355"/>
          <a:stretch>
            <a:fillRect/>
          </a:stretch>
        </p:blipFill>
        <p:spPr>
          <a:xfrm>
            <a:off x="1541463" y="1563688"/>
            <a:ext cx="8947150" cy="4679950"/>
          </a:xfrm>
          <a:ln w="25400"/>
        </p:spPr>
      </p:pic>
      <p:sp>
        <p:nvSpPr>
          <p:cNvPr id="6" name="矩形 5"/>
          <p:cNvSpPr/>
          <p:nvPr/>
        </p:nvSpPr>
        <p:spPr>
          <a:xfrm>
            <a:off x="6488113" y="3152775"/>
            <a:ext cx="3241675" cy="150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67438" y="5661025"/>
            <a:ext cx="3562350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27653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983" t="5508" r="3346" b="4662"/>
          <a:stretch>
            <a:fillRect/>
          </a:stretch>
        </p:blipFill>
        <p:spPr>
          <a:xfrm>
            <a:off x="1524000" y="1628775"/>
            <a:ext cx="9144000" cy="4321175"/>
          </a:xfrm>
          <a:ln w="25400"/>
        </p:spPr>
      </p:pic>
      <p:sp>
        <p:nvSpPr>
          <p:cNvPr id="6" name="矩形 5"/>
          <p:cNvSpPr/>
          <p:nvPr/>
        </p:nvSpPr>
        <p:spPr>
          <a:xfrm>
            <a:off x="2063750" y="2060575"/>
            <a:ext cx="3240088" cy="1500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28677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030" t="8051" r="5014" b="4237"/>
          <a:stretch>
            <a:fillRect/>
          </a:stretch>
        </p:blipFill>
        <p:spPr>
          <a:xfrm>
            <a:off x="1703388" y="1614488"/>
            <a:ext cx="8964612" cy="4478337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29701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267" t="9746" r="4536" b="5508"/>
          <a:stretch>
            <a:fillRect/>
          </a:stretch>
        </p:blipFill>
        <p:spPr>
          <a:xfrm>
            <a:off x="1774825" y="1700213"/>
            <a:ext cx="8642350" cy="4318000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项目初始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638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12292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6794" t="50000" r="38654" b="28384"/>
          <a:stretch>
            <a:fillRect/>
          </a:stretch>
        </p:blipFill>
        <p:spPr>
          <a:xfrm>
            <a:off x="1703388" y="2611438"/>
            <a:ext cx="8378825" cy="2503487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15955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0725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745" t="8475" r="5730" b="6357"/>
          <a:stretch>
            <a:fillRect/>
          </a:stretch>
        </p:blipFill>
        <p:spPr>
          <a:xfrm>
            <a:off x="1703388" y="1557338"/>
            <a:ext cx="8713787" cy="4360862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1749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503" t="8897" r="4538" b="5508"/>
          <a:stretch>
            <a:fillRect/>
          </a:stretch>
        </p:blipFill>
        <p:spPr>
          <a:xfrm>
            <a:off x="1557338" y="1557338"/>
            <a:ext cx="9037637" cy="4392612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甲方招标书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2773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745" t="6779" r="6206" b="5086"/>
          <a:stretch>
            <a:fillRect/>
          </a:stretch>
        </p:blipFill>
        <p:spPr>
          <a:xfrm>
            <a:off x="1774825" y="1557338"/>
            <a:ext cx="8677275" cy="4319587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Rectangle 2"/>
          <p:cNvSpPr>
            <a:spLocks noGrp="1"/>
          </p:cNvSpPr>
          <p:nvPr>
            <p:ph type="title"/>
          </p:nvPr>
        </p:nvSpPr>
        <p:spPr>
          <a:xfrm>
            <a:off x="1989138" y="269875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乙方项目分析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072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33797" name="Picture 24" descr="项目分析研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9138" y="1628775"/>
            <a:ext cx="8280400" cy="504031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" name="组合 1"/>
          <p:cNvGrpSpPr/>
          <p:nvPr/>
        </p:nvGrpSpPr>
        <p:grpSpPr>
          <a:xfrm>
            <a:off x="2138363" y="2081213"/>
            <a:ext cx="8072437" cy="2679700"/>
            <a:chOff x="614363" y="1838325"/>
            <a:chExt cx="8072437" cy="2679700"/>
          </a:xfrm>
        </p:grpSpPr>
        <p:sp>
          <p:nvSpPr>
            <p:cNvPr id="33799" name="AutoShape 5"/>
            <p:cNvSpPr/>
            <p:nvPr/>
          </p:nvSpPr>
          <p:spPr>
            <a:xfrm>
              <a:off x="2954338" y="1838325"/>
              <a:ext cx="1403350" cy="9699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ts val="60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需求分析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00" name="Line 6"/>
            <p:cNvSpPr/>
            <p:nvPr/>
          </p:nvSpPr>
          <p:spPr>
            <a:xfrm>
              <a:off x="2135188" y="2327275"/>
              <a:ext cx="81915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801" name="Line 7"/>
            <p:cNvSpPr/>
            <p:nvPr/>
          </p:nvSpPr>
          <p:spPr>
            <a:xfrm>
              <a:off x="4357688" y="2327275"/>
              <a:ext cx="58578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802" name="AutoShape 8"/>
            <p:cNvSpPr/>
            <p:nvPr/>
          </p:nvSpPr>
          <p:spPr>
            <a:xfrm>
              <a:off x="4943475" y="1841500"/>
              <a:ext cx="1403350" cy="9699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ts val="60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技术方案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03" name="AutoShape 9"/>
            <p:cNvSpPr/>
            <p:nvPr/>
          </p:nvSpPr>
          <p:spPr>
            <a:xfrm>
              <a:off x="6932613" y="1844675"/>
              <a:ext cx="1403350" cy="96996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项目规模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估算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04" name="Line 10"/>
            <p:cNvSpPr/>
            <p:nvPr/>
          </p:nvSpPr>
          <p:spPr>
            <a:xfrm>
              <a:off x="6346825" y="2327275"/>
              <a:ext cx="58578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805" name="AutoShape 11"/>
            <p:cNvSpPr/>
            <p:nvPr/>
          </p:nvSpPr>
          <p:spPr>
            <a:xfrm>
              <a:off x="965200" y="3548063"/>
              <a:ext cx="1404938" cy="96996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用户评估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06" name="AutoShape 12"/>
            <p:cNvSpPr/>
            <p:nvPr/>
          </p:nvSpPr>
          <p:spPr>
            <a:xfrm>
              <a:off x="4943475" y="3544888"/>
              <a:ext cx="1403350" cy="9715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项目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风险分析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endPara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807" name="AutoShape 13"/>
            <p:cNvSpPr/>
            <p:nvPr/>
          </p:nvSpPr>
          <p:spPr>
            <a:xfrm>
              <a:off x="6932613" y="3544888"/>
              <a:ext cx="1403350" cy="9715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项目初步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实施规划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08" name="Line 14"/>
            <p:cNvSpPr/>
            <p:nvPr/>
          </p:nvSpPr>
          <p:spPr>
            <a:xfrm>
              <a:off x="4357688" y="4017963"/>
              <a:ext cx="58578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809" name="Line 15"/>
            <p:cNvSpPr/>
            <p:nvPr/>
          </p:nvSpPr>
          <p:spPr>
            <a:xfrm>
              <a:off x="6346825" y="4017963"/>
              <a:ext cx="585788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810" name="AutoShape 18"/>
            <p:cNvSpPr/>
            <p:nvPr/>
          </p:nvSpPr>
          <p:spPr>
            <a:xfrm>
              <a:off x="1200150" y="2085975"/>
              <a:ext cx="1052513" cy="727075"/>
            </a:xfrm>
            <a:prstGeom prst="foldedCorner">
              <a:avLst>
                <a:gd name="adj" fmla="val 12500"/>
              </a:avLst>
            </a:prstGeom>
            <a:solidFill>
              <a:srgbClr val="00CC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r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招标书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11" name="AutoShape 20"/>
            <p:cNvSpPr/>
            <p:nvPr/>
          </p:nvSpPr>
          <p:spPr>
            <a:xfrm>
              <a:off x="2954338" y="3522663"/>
              <a:ext cx="1403350" cy="9715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 lIns="0" tIns="0" rIns="0" bIns="0"/>
            <a:lstStyle>
              <a:lvl1pPr marL="319405" indent="-319405" algn="l" rtl="0" eaLnBrk="0" fontAlgn="base" hangingPunct="0">
                <a:spcBef>
                  <a:spcPts val="700"/>
                </a:spcBef>
                <a:spcAft>
                  <a:spcPct val="0"/>
                </a:spcAft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73050" algn="l" rtl="0" eaLnBrk="0" fontAlgn="base" hangingPunct="0">
                <a:spcBef>
                  <a:spcPts val="550"/>
                </a:spcBef>
                <a:spcAft>
                  <a:spcPct val="0"/>
                </a:spcAft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-228600" algn="l" rtl="0" eaLnBrk="0" fontAlgn="base" hangingPunct="0">
                <a:spcBef>
                  <a:spcPts val="500"/>
                </a:spcBef>
                <a:spcAft>
                  <a:spcPct val="0"/>
                </a:spcAft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-228600" algn="l" rtl="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  <a:buClrTx/>
                <a:buSzPct val="100000"/>
                <a:buNone/>
              </a:pPr>
              <a:r>
                <a:rPr lang="zh-CN" altLang="en-US" sz="2400" dirty="0">
                  <a:latin typeface="华文新魏" panose="02010800040101010101" pitchFamily="2" charset="-122"/>
                  <a:ea typeface="华文新魏" panose="02010800040101010101" pitchFamily="2" charset="-122"/>
                </a:rPr>
                <a:t>可行性分析</a:t>
              </a:r>
              <a:endPara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33812" name="Line 21"/>
            <p:cNvSpPr/>
            <p:nvPr/>
          </p:nvSpPr>
          <p:spPr>
            <a:xfrm>
              <a:off x="2370138" y="3986213"/>
              <a:ext cx="58420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33813" name="Freeform 22"/>
            <p:cNvSpPr/>
            <p:nvPr/>
          </p:nvSpPr>
          <p:spPr>
            <a:xfrm>
              <a:off x="614363" y="2525713"/>
              <a:ext cx="8072437" cy="1455737"/>
            </a:xfrm>
            <a:custGeom>
              <a:avLst/>
              <a:gdLst/>
              <a:ahLst/>
              <a:cxnLst>
                <a:cxn ang="0">
                  <a:pos x="2147483647" y="0"/>
                </a:cxn>
                <a:cxn ang="0">
                  <a:pos x="2147483647" y="0"/>
                </a:cxn>
                <a:cxn ang="0">
                  <a:pos x="2147483647" y="2147483647"/>
                </a:cxn>
                <a:cxn ang="0">
                  <a:pos x="0" y="2147483647"/>
                </a:cxn>
                <a:cxn ang="0">
                  <a:pos x="0" y="2147483647"/>
                </a:cxn>
                <a:cxn ang="0">
                  <a:pos x="2147483647" y="2147483647"/>
                </a:cxn>
              </a:cxnLst>
              <a:pathLst>
                <a:path w="8280" h="1141">
                  <a:moveTo>
                    <a:pt x="7920" y="0"/>
                  </a:moveTo>
                  <a:lnTo>
                    <a:pt x="8280" y="0"/>
                  </a:lnTo>
                  <a:lnTo>
                    <a:pt x="8280" y="489"/>
                  </a:lnTo>
                  <a:lnTo>
                    <a:pt x="0" y="489"/>
                  </a:lnTo>
                  <a:lnTo>
                    <a:pt x="0" y="1141"/>
                  </a:lnTo>
                  <a:lnTo>
                    <a:pt x="360" y="1141"/>
                  </a:lnTo>
                </a:path>
              </a:pathLst>
            </a:custGeom>
            <a:noFill/>
            <a:ln w="9525" cap="flat" cmpd="sng">
              <a:solidFill>
                <a:srgbClr val="000000">
                  <a:alpha val="100000"/>
                </a:srgbClr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294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2063750" y="260350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乙方标书（建议书）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1748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34821" name="图片 1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4175" t="6790" r="4340" b="4938"/>
          <a:stretch>
            <a:fillRect/>
          </a:stretch>
        </p:blipFill>
        <p:spPr>
          <a:xfrm>
            <a:off x="1774825" y="1343025"/>
            <a:ext cx="8763000" cy="4752975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1407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标书目录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5845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981" t="5933" r="3822" b="5933"/>
          <a:stretch>
            <a:fillRect/>
          </a:stretch>
        </p:blipFill>
        <p:spPr>
          <a:xfrm>
            <a:off x="1703388" y="1536700"/>
            <a:ext cx="8964612" cy="4413250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需求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6869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983" t="8897" r="4298" b="4237"/>
          <a:stretch>
            <a:fillRect/>
          </a:stretch>
        </p:blipFill>
        <p:spPr>
          <a:xfrm>
            <a:off x="1774825" y="1597025"/>
            <a:ext cx="8713788" cy="4308475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基于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SOA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的技术架构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7893" name="Picture 3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745" t="8899" r="2870" b="6779"/>
          <a:stretch>
            <a:fillRect/>
          </a:stretch>
        </p:blipFill>
        <p:spPr>
          <a:xfrm>
            <a:off x="1524000" y="1538288"/>
            <a:ext cx="9144000" cy="4313237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功能模块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8917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t="8051" b="5508"/>
          <a:stretch>
            <a:fillRect/>
          </a:stretch>
        </p:blipFill>
        <p:spPr>
          <a:xfrm>
            <a:off x="1774825" y="1579563"/>
            <a:ext cx="8785225" cy="4370387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1847850" y="188913"/>
            <a:ext cx="8153400" cy="990600"/>
          </a:xfrm>
        </p:spPr>
        <p:txBody>
          <a:bodyPr vert="horz" wrap="square" lIns="91440" tIns="45720" rIns="91440" bIns="45720" anchor="ctr"/>
          <a:p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数据库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39941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t="8475" b="5086"/>
          <a:stretch>
            <a:fillRect/>
          </a:stretch>
        </p:blipFill>
        <p:spPr>
          <a:xfrm>
            <a:off x="1919288" y="1700213"/>
            <a:ext cx="8293100" cy="4167187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333375"/>
            <a:ext cx="7772400" cy="88741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软件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项目管理   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第一篇 项目初始</a:t>
            </a:r>
            <a:b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</a:br>
            <a:endParaRPr kumimoji="0" lang="zh-CN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j-cs"/>
            </a:endParaRPr>
          </a:p>
        </p:txBody>
      </p:sp>
      <p:sp>
        <p:nvSpPr>
          <p:cNvPr id="2048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 type="none" w="sm" len="sm"/>
                <a:tailEnd type="none" w="med" len="lg"/>
              </a14:hiddenLine>
            </a:ext>
          </a:extLst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Text Box 5"/>
          <p:cNvSpPr txBox="1"/>
          <p:nvPr/>
        </p:nvSpPr>
        <p:spPr>
          <a:xfrm>
            <a:off x="1746250" y="2708275"/>
            <a:ext cx="8351838" cy="2399665"/>
          </a:xfrm>
          <a:prstGeom prst="rect">
            <a:avLst/>
          </a:prstGeom>
          <a:noFill/>
          <a:ln w="25400">
            <a:noFill/>
          </a:ln>
        </p:spPr>
        <p:txBody>
          <a:bodyPr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Monotype Sorts" charset="0"/>
              <a:buNone/>
            </a:pPr>
            <a:r>
              <a:rPr lang="zh-CN" altLang="en-US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第 </a:t>
            </a:r>
            <a:r>
              <a:rPr lang="en-US" altLang="zh-CN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 </a:t>
            </a:r>
            <a:r>
              <a:rPr lang="zh-CN" altLang="en-US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章</a:t>
            </a:r>
            <a:endParaRPr lang="zh-CN" altLang="en-US" sz="60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lvl="0" indent="0" algn="ctr" eaLnBrk="1" hangingPunct="1">
              <a:spcBef>
                <a:spcPct val="0"/>
              </a:spcBef>
              <a:buClrTx/>
              <a:buSzPct val="100000"/>
              <a:buFont typeface="Monotype Sorts" charset="0"/>
              <a:buNone/>
            </a:pPr>
            <a:r>
              <a:rPr lang="zh-CN" altLang="en-US" sz="48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软件项目确立</a:t>
            </a:r>
            <a:endParaRPr lang="zh-CN" altLang="en-US" sz="48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1919288" y="188913"/>
            <a:ext cx="8153400" cy="990600"/>
          </a:xfrm>
        </p:spPr>
        <p:txBody>
          <a:bodyPr vert="horz" wrap="square" lIns="91440" tIns="45720" rIns="91440" bIns="45720" anchor="ctr"/>
          <a:p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安全保证方案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40965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t="5933" b="4236"/>
          <a:stretch>
            <a:fillRect/>
          </a:stretch>
        </p:blipFill>
        <p:spPr>
          <a:xfrm>
            <a:off x="2214563" y="1866900"/>
            <a:ext cx="7997825" cy="4038600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标书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项目管理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pic>
        <p:nvPicPr>
          <p:cNvPr id="41989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514" r="4546" b="5086"/>
          <a:stretch>
            <a:fillRect/>
          </a:stretch>
        </p:blipFill>
        <p:spPr>
          <a:xfrm>
            <a:off x="1919288" y="1600200"/>
            <a:ext cx="8569325" cy="4267200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zh-CN" altLang="zh-CN" dirty="0" smtClean="0"/>
              <a:t>招标与竞标</a:t>
            </a:r>
            <a:endParaRPr lang="zh-CN" altLang="zh-CN" dirty="0" smtClean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/>
          <a:srcRect t="1742" b="1742"/>
          <a:stretch>
            <a:fillRect/>
          </a:stretch>
        </p:blipFill>
        <p:spPr>
          <a:xfrm>
            <a:off x="3136265" y="497840"/>
            <a:ext cx="8789035" cy="5858510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占位符 2"/>
          <p:cNvSpPr/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med" advTm="7458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1774825" y="188913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双方签署合同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3796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44037" name="图片 1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305" t="6790" r="5035" b="12654"/>
          <a:stretch>
            <a:fillRect/>
          </a:stretch>
        </p:blipFill>
        <p:spPr>
          <a:xfrm>
            <a:off x="1436688" y="1412875"/>
            <a:ext cx="9199562" cy="4978400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35422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50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065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067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68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项目立项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69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项目招投标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74" name="AutoShape 13"/>
          <p:cNvSpPr/>
          <p:nvPr/>
        </p:nvSpPr>
        <p:spPr>
          <a:xfrm>
            <a:off x="3884613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项目授权</a:t>
            </a:r>
            <a:endParaRPr lang="zh-CN" altLang="en-US" sz="20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71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案例总结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073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74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5374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485"/>
          <a:stretch>
            <a:fillRect/>
          </a:stretch>
        </p:blipFill>
        <p:spPr>
          <a:xfrm>
            <a:off x="2903287" y="1343084"/>
            <a:ext cx="6384290" cy="4543199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54600" y="2364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685800">
              <a:lnSpc>
                <a:spcPct val="100000"/>
              </a:lnSpc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dirty="0" smtClean="0"/>
              <a:t>项目章程</a:t>
            </a:r>
            <a:r>
              <a:rPr lang="en-US" altLang="zh-CN" dirty="0" smtClean="0"/>
              <a:t>(Project Charter) 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554600" y="6057736"/>
            <a:ext cx="9082800" cy="59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/>
          </a:bodyPr>
          <a:lstStyle>
            <a:lvl1pPr indent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baseline="0"/>
            </a:lvl1pPr>
            <a:lvl2pPr marL="342900" indent="0" algn="just" defTabSz="685800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1050"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5pPr>
            <a:lvl6pPr marL="17145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6pPr>
            <a:lvl7pPr marL="20574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7pPr>
            <a:lvl8pPr marL="24003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8pPr>
            <a:lvl9pPr marL="27432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Monotype Sorts" charset="0"/>
              <a:buNone/>
              <a:defRPr/>
            </a:pPr>
            <a:r>
              <a:rPr lang="en-US" altLang="zh-CN" sz="1800" u="none" strike="noStrike" baseline="0" dirty="0" smtClean="0">
                <a:uLnTx/>
                <a:uFillTx/>
              </a:rPr>
              <a:t>  </a:t>
            </a:r>
            <a:r>
              <a:rPr lang="zh-CN" altLang="en-US" sz="1800" u="none" strike="noStrike" baseline="0" dirty="0" smtClean="0">
                <a:uLnTx/>
                <a:uFillTx/>
              </a:rPr>
              <a:t>确认项目存在的文件，包括对项目的确认、对项目经理的授权和项目目标的概述等。</a:t>
            </a:r>
            <a:endParaRPr lang="zh-CN" altLang="en-US" sz="1800" u="none" strike="noStrike" baseline="0" dirty="0" smtClean="0">
              <a:uLnTx/>
              <a:uFillTx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Monotype Sorts" charset="0"/>
              <a:buNone/>
              <a:defRPr/>
            </a:pPr>
            <a:r>
              <a:rPr lang="zh-CN" altLang="en-US" sz="1800" u="none" strike="noStrike" baseline="0" dirty="0" smtClean="0">
                <a:uLnTx/>
                <a:uFillTx/>
              </a:rPr>
              <a:t> </a:t>
            </a:r>
            <a:endParaRPr lang="zh-CN" altLang="en-US" sz="1800" u="none" strike="noStrike" baseline="0" dirty="0" smtClean="0">
              <a:uLnTx/>
              <a:uFillTx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med" advTm="30874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2"/>
          <p:cNvSpPr>
            <a:spLocks noGrp="1"/>
          </p:cNvSpPr>
          <p:nvPr>
            <p:ph type="title"/>
          </p:nvPr>
        </p:nvSpPr>
        <p:spPr>
          <a:xfrm>
            <a:off x="1774825" y="333375"/>
            <a:ext cx="6934200" cy="8382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3600" dirty="0">
                <a:latin typeface="华文隶书" panose="02010800040101010101" pitchFamily="2" charset="-122"/>
                <a:ea typeface="华文隶书" panose="02010800040101010101" pitchFamily="2" charset="-122"/>
              </a:rPr>
              <a:t>Sample Project Charter</a:t>
            </a:r>
            <a:endParaRPr lang="en-US" altLang="zh-CN" sz="3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686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7109" name="Object 3"/>
          <p:cNvGraphicFramePr>
            <a:graphicFrameLocks noChangeAspect="1"/>
          </p:cNvGraphicFramePr>
          <p:nvPr/>
        </p:nvGraphicFramePr>
        <p:xfrm>
          <a:off x="1847850" y="1981200"/>
          <a:ext cx="864870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823960" imgH="4017010" progId="Word.Document.8">
                  <p:embed/>
                </p:oleObj>
              </mc:Choice>
              <mc:Fallback>
                <p:oleObj name="" r:id="rId1" imgW="8823960" imgH="401701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47850" y="1981200"/>
                        <a:ext cx="8648700" cy="3924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1674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2"/>
          <p:cNvSpPr>
            <a:spLocks noGrp="1"/>
          </p:cNvSpPr>
          <p:nvPr>
            <p:ph type="title"/>
          </p:nvPr>
        </p:nvSpPr>
        <p:spPr>
          <a:xfrm>
            <a:off x="1703388" y="188913"/>
            <a:ext cx="7488237" cy="10668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sz="3600" dirty="0">
                <a:hlinkClick r:id="" action="ppaction://hlinkshowjump?jump=lastslide"/>
              </a:rPr>
              <a:t>Sample Project Charter </a:t>
            </a:r>
            <a:r>
              <a:rPr lang="en-US" altLang="zh-CN" sz="3600" dirty="0"/>
              <a:t>(continued)</a:t>
            </a:r>
            <a:endParaRPr lang="en-US" altLang="zh-CN" dirty="0"/>
          </a:p>
        </p:txBody>
      </p:sp>
      <p:sp>
        <p:nvSpPr>
          <p:cNvPr id="37891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8133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279650" y="2133600"/>
          <a:ext cx="7480300" cy="404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7622540" imgH="4582160" progId="Word.Document.8">
                  <p:embed/>
                </p:oleObj>
              </mc:Choice>
              <mc:Fallback>
                <p:oleObj name="" r:id="rId1" imgW="7622540" imgH="4582160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>
                      <a:xfrm>
                        <a:off x="2279650" y="2133600"/>
                        <a:ext cx="7480300" cy="4040188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4" name="Rectangle 4"/>
          <p:cNvSpPr/>
          <p:nvPr/>
        </p:nvSpPr>
        <p:spPr>
          <a:xfrm>
            <a:off x="2576513" y="1539875"/>
            <a:ext cx="3153410" cy="398780"/>
          </a:xfrm>
          <a:prstGeom prst="rect">
            <a:avLst/>
          </a:prstGeom>
          <a:noFill/>
          <a:ln w="12700">
            <a:noFill/>
          </a:ln>
        </p:spPr>
        <p:txBody>
          <a:bodyPr wrap="none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Roles and Responsibilities: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595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2"/>
          <p:cNvSpPr>
            <a:spLocks noGrp="1"/>
          </p:cNvSpPr>
          <p:nvPr>
            <p:ph type="title"/>
          </p:nvPr>
        </p:nvSpPr>
        <p:spPr>
          <a:xfrm>
            <a:off x="1703388" y="188913"/>
            <a:ext cx="82296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&lt;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医疗信息商务平台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&gt;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项目章程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891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49157" name="Picture 6"/>
          <p:cNvPicPr>
            <a:picLocks noChangeAspect="1"/>
          </p:cNvPicPr>
          <p:nvPr/>
        </p:nvPicPr>
        <p:blipFill>
          <a:blip r:embed="rId2"/>
          <a:srcRect l="28111" t="10938" r="28551" b="6250"/>
          <a:stretch>
            <a:fillRect/>
          </a:stretch>
        </p:blipFill>
        <p:spPr>
          <a:xfrm>
            <a:off x="3143250" y="1557338"/>
            <a:ext cx="6048375" cy="5281612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8234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2"/>
          <p:cNvSpPr>
            <a:spLocks noGrp="1"/>
          </p:cNvSpPr>
          <p:nvPr>
            <p:ph type="title"/>
          </p:nvPr>
        </p:nvSpPr>
        <p:spPr>
          <a:xfrm>
            <a:off x="1919288" y="333375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项目经理的职责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9939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537552" y="2492896"/>
          <a:ext cx="7086840" cy="3108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6"/>
    </p:custDataLst>
  </p:cSld>
  <p:clrMapOvr>
    <a:masterClrMapping/>
  </p:clrMapOvr>
  <p:transition spd="med" advTm="2453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50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45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47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项目立项</a:t>
            </a:r>
            <a:endParaRPr lang="zh-CN" altLang="en-US" sz="20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项目招投标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0" name="AutoShape 13"/>
          <p:cNvSpPr/>
          <p:nvPr/>
        </p:nvSpPr>
        <p:spPr>
          <a:xfrm>
            <a:off x="3884613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项目授权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1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案例总结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353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54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8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50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209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211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12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项目立项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13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项目招投标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14" name="AutoShape 13"/>
          <p:cNvSpPr/>
          <p:nvPr/>
        </p:nvSpPr>
        <p:spPr>
          <a:xfrm>
            <a:off x="3884613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项目授权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75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案例总结 </a:t>
            </a: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1217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218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5375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</a:rPr>
              <a:t>立项：</a:t>
            </a:r>
            <a:r>
              <a:rPr kumimoji="0" lang="zh-CN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j-cs"/>
                <a:hlinkClick r:id="rId1" action="ppaction://hlinkfile"/>
              </a:rPr>
              <a:t>医疗信息商务平台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j-cs"/>
            </a:endParaRPr>
          </a:p>
        </p:txBody>
      </p:sp>
      <p:sp>
        <p:nvSpPr>
          <p:cNvPr id="38916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2229" name="Picture 2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2628" t="9583" r="50000" b="7292"/>
          <a:stretch>
            <a:fillRect/>
          </a:stretch>
        </p:blipFill>
        <p:spPr>
          <a:xfrm>
            <a:off x="3287713" y="1498600"/>
            <a:ext cx="5426075" cy="5353050"/>
          </a:xfrm>
          <a:ln w="25400"/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1112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xfrm>
            <a:off x="1847850" y="188913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甲方招标书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9940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3253" name="图片 1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473" t="8333" r="5208" b="5556"/>
          <a:stretch>
            <a:fillRect/>
          </a:stretch>
        </p:blipFill>
        <p:spPr>
          <a:xfrm>
            <a:off x="1820863" y="1773238"/>
            <a:ext cx="8156575" cy="4322762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804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乙方项目分析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0964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4277" name="Picture 2" descr="c:\users\think\appdata\roaming\360se6\User Data\temp\u=2773644783,1596333672&amp;fm=23&amp;gp=0.jpg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640013" y="1350963"/>
            <a:ext cx="7127875" cy="4751387"/>
          </a:xfrm>
        </p:spPr>
      </p:pic>
      <p:pic>
        <p:nvPicPr>
          <p:cNvPr id="54278" name="Picture 5"/>
          <p:cNvPicPr>
            <a:picLocks noChangeAspect="1"/>
          </p:cNvPicPr>
          <p:nvPr/>
        </p:nvPicPr>
        <p:blipFill>
          <a:blip r:embed="rId2"/>
          <a:srcRect l="55438" t="21484" r="25330" b="61198"/>
          <a:stretch>
            <a:fillRect/>
          </a:stretch>
        </p:blipFill>
        <p:spPr>
          <a:xfrm>
            <a:off x="5676900" y="1628775"/>
            <a:ext cx="2501900" cy="1266825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11865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乙方标书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1988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5301" name="图片 1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363" t="7085" r="3983" b="4355"/>
          <a:stretch>
            <a:fillRect/>
          </a:stretch>
        </p:blipFill>
        <p:spPr>
          <a:xfrm>
            <a:off x="1847850" y="1681163"/>
            <a:ext cx="8712200" cy="4411662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3875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双方合同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3012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6325" name="图片 1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514" t="8475" r="4784" b="5933"/>
          <a:stretch>
            <a:fillRect/>
          </a:stretch>
        </p:blipFill>
        <p:spPr>
          <a:xfrm>
            <a:off x="1847850" y="1557338"/>
            <a:ext cx="8640763" cy="4611687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9482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xfrm>
            <a:off x="1847850" y="188913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项目章程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4036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57349" name="Picture 6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28111" t="10938" r="28551" b="6250"/>
          <a:stretch>
            <a:fillRect/>
          </a:stretch>
        </p:blipFill>
        <p:spPr>
          <a:xfrm>
            <a:off x="3216275" y="1579563"/>
            <a:ext cx="5138738" cy="5018087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745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507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377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379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380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项目立项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381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项目招投标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382" name="AutoShape 13"/>
          <p:cNvSpPr/>
          <p:nvPr/>
        </p:nvSpPr>
        <p:spPr>
          <a:xfrm>
            <a:off x="3884613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项目授权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383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案例总结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8385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6055" lvl="0" indent="0" algn="ctr" fontAlgn="t">
              <a:spcBef>
                <a:spcPct val="0"/>
              </a:spcBef>
              <a:buClrTx/>
              <a:buSzPct val="100000"/>
              <a:buNone/>
            </a:pPr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78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latin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zh-CN" altLang="en-US" sz="2000" b="1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5378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b="33485"/>
          <a:stretch>
            <a:fillRect/>
          </a:stretch>
        </p:blipFill>
        <p:spPr>
          <a:xfrm>
            <a:off x="6500495" y="3253740"/>
            <a:ext cx="4853305" cy="272542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54600" y="236448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defTabSz="685800">
              <a:lnSpc>
                <a:spcPct val="100000"/>
              </a:lnSpc>
              <a:spcBef>
                <a:spcPct val="0"/>
              </a:spcBef>
              <a:buNone/>
              <a:defRPr sz="36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dirty="0" smtClean="0"/>
              <a:t>“软件项目管理课程网站”（</a:t>
            </a:r>
            <a:r>
              <a:rPr lang="en-US" altLang="zh-CN" dirty="0" smtClean="0"/>
              <a:t>SPM</a:t>
            </a:r>
            <a:r>
              <a:rPr lang="zh-CN" altLang="en-US" dirty="0" smtClean="0"/>
              <a:t>）项目</a:t>
            </a:r>
            <a:r>
              <a:rPr lang="en-US" altLang="zh-CN" dirty="0" smtClean="0"/>
              <a:t>:</a:t>
            </a:r>
            <a:r>
              <a:rPr lang="zh-CN" altLang="en-US" dirty="0" smtClean="0"/>
              <a:t>立项</a:t>
            </a:r>
            <a:endParaRPr lang="zh-CN" altLang="en-US" dirty="0" smtClean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488435" y="1923886"/>
            <a:ext cx="9082800" cy="597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indent="0" defTabSz="685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None/>
              <a:defRPr baseline="0"/>
            </a:lvl1pPr>
            <a:lvl2pPr marL="342900" indent="0" algn="just" defTabSz="685800">
              <a:lnSpc>
                <a:spcPct val="130000"/>
              </a:lnSpc>
              <a:spcBef>
                <a:spcPts val="0"/>
              </a:spcBef>
              <a:spcAft>
                <a:spcPts val="450"/>
              </a:spcAft>
              <a:buClr>
                <a:schemeClr val="accent2">
                  <a:lumMod val="60000"/>
                  <a:lumOff val="40000"/>
                </a:schemeClr>
              </a:buClr>
              <a:buFont typeface="幼圆" panose="02010509060101010101" pitchFamily="49" charset="-122"/>
              <a:buNone/>
              <a:defRPr sz="1050"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6858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/>
            </a:lvl3pPr>
            <a:lvl4pPr marL="10287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4pPr>
            <a:lvl5pPr marL="13716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5pPr>
            <a:lvl6pPr marL="17145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6pPr>
            <a:lvl7pPr marL="20574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7pPr>
            <a:lvl8pPr marL="24003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8pPr>
            <a:lvl9pPr marL="2743200" indent="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/>
            </a:lvl9pPr>
          </a:lstStyle>
          <a:p>
            <a:pPr marL="319405" marR="0" lvl="0" indent="-319405" algn="l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3200" u="none" strike="noStrike" baseline="0" dirty="0" smtClean="0">
                <a:uLnTx/>
                <a:uFillTx/>
              </a:rPr>
              <a:t>甲方：学院  </a:t>
            </a:r>
            <a:r>
              <a:rPr lang="en-US" altLang="zh-CN" sz="3200" u="none" strike="noStrike" baseline="0" dirty="0" smtClean="0">
                <a:uLnTx/>
                <a:uFillTx/>
              </a:rPr>
              <a:t>(</a:t>
            </a:r>
            <a:r>
              <a:rPr lang="zh-CN" altLang="en-US" sz="3200" u="none" strike="noStrike" baseline="0" dirty="0" smtClean="0">
                <a:uLnTx/>
                <a:uFillTx/>
              </a:rPr>
              <a:t>老师作为甲方负责人</a:t>
            </a:r>
            <a:r>
              <a:rPr lang="en-US" altLang="zh-CN" sz="3200" u="none" strike="noStrike" baseline="0" dirty="0" smtClean="0">
                <a:uLnTx/>
                <a:uFillTx/>
              </a:rPr>
              <a:t>)</a:t>
            </a:r>
            <a:endParaRPr lang="en-US" altLang="zh-CN" sz="3200" u="none" strike="noStrike" baseline="0" dirty="0" smtClean="0">
              <a:uLnTx/>
              <a:uFillTx/>
            </a:endParaRPr>
          </a:p>
          <a:p>
            <a:pPr marL="319405" marR="0" lvl="0" indent="-319405" algn="l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3200" u="none" strike="noStrike" baseline="0" dirty="0" smtClean="0">
                <a:uLnTx/>
                <a:uFillTx/>
              </a:rPr>
              <a:t>目标：建设《</a:t>
            </a:r>
            <a:r>
              <a:rPr lang="zh-CN" altLang="en-US" sz="3200" u="none" strike="noStrike" baseline="0" dirty="0" smtClean="0">
                <a:uLnTx/>
                <a:uFillTx/>
              </a:rPr>
              <a:t>项目管理》课程在线学习平台</a:t>
            </a:r>
            <a:endParaRPr lang="zh-CN" altLang="en-US" sz="3200" u="none" strike="noStrike" baseline="0" dirty="0" smtClean="0">
              <a:uLnTx/>
              <a:uFillTx/>
            </a:endParaRPr>
          </a:p>
          <a:p>
            <a:pPr marL="319405" marR="0" lvl="0" indent="-319405" algn="l" defTabSz="914400" rtl="0" eaLnBrk="1" fontAlgn="base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sz="3200" u="none" strike="noStrike" baseline="0" dirty="0" smtClean="0">
                <a:uLnTx/>
                <a:uFillTx/>
              </a:rPr>
              <a:t>时间：</a:t>
            </a:r>
            <a:r>
              <a:rPr lang="en-US" altLang="zh-CN" sz="3200" u="none" strike="noStrike" baseline="0" dirty="0" smtClean="0">
                <a:uLnTx/>
                <a:uFillTx/>
              </a:rPr>
              <a:t>2023</a:t>
            </a:r>
            <a:r>
              <a:rPr lang="zh-CN" altLang="en-US" sz="3200" u="none" strike="noStrike" baseline="0" dirty="0" smtClean="0">
                <a:uLnTx/>
                <a:uFillTx/>
              </a:rPr>
              <a:t>年</a:t>
            </a:r>
            <a:r>
              <a:rPr lang="en-US" altLang="zh-CN" sz="3200" u="none" strike="noStrike" baseline="0" dirty="0" smtClean="0">
                <a:uLnTx/>
                <a:uFillTx/>
              </a:rPr>
              <a:t>12</a:t>
            </a:r>
            <a:r>
              <a:rPr lang="zh-CN" altLang="en-US" sz="3200" u="none" strike="noStrike" baseline="0" dirty="0" smtClean="0">
                <a:uLnTx/>
                <a:uFillTx/>
              </a:rPr>
              <a:t>月</a:t>
            </a:r>
            <a:r>
              <a:rPr lang="en-US" altLang="zh-CN" sz="3200" u="none" strike="noStrike" baseline="0" dirty="0" smtClean="0">
                <a:uLnTx/>
                <a:uFillTx/>
              </a:rPr>
              <a:t>26</a:t>
            </a:r>
            <a:r>
              <a:rPr lang="zh-CN" altLang="en-US" sz="3200" u="none" strike="noStrike" baseline="0" dirty="0" smtClean="0">
                <a:uLnTx/>
                <a:uFillTx/>
              </a:rPr>
              <a:t>日前完成</a:t>
            </a:r>
            <a:endParaRPr lang="zh-CN" altLang="en-US" sz="3200" u="none" strike="noStrike" baseline="0" dirty="0" smtClean="0">
              <a:uLnTx/>
              <a:uFillTx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slow" advTm="18446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zh-CN" altLang="en-US" dirty="0" smtClean="0"/>
              <a:t>课程实践一、</a:t>
            </a:r>
            <a:r>
              <a:rPr lang="zh-CN" altLang="zh-CN" dirty="0" smtClean="0"/>
              <a:t>项目招投标</a:t>
            </a:r>
            <a:endParaRPr lang="zh-CN" altLang="zh-CN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Monotype Sorts" charset="0"/>
              <a:buNone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实践目的：明白项目招投标过程</a:t>
            </a:r>
            <a:endParaRPr lang="zh-CN" altLang="zh-CN" u="none" strike="noStrike" baseline="0" dirty="0" smtClean="0"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Monotype Sorts" charset="0"/>
              <a:buNone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实践要求：</a:t>
            </a:r>
            <a:endParaRPr lang="zh-CN" altLang="zh-CN" u="none" strike="noStrike" baseline="0" dirty="0" smtClean="0">
              <a:uLnTx/>
              <a:uFillTx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老师（甲方）提供</a:t>
            </a:r>
            <a:r>
              <a:rPr lang="en-US" altLang="zh-CN" u="none" strike="noStrike" baseline="0" dirty="0" smtClean="0">
                <a:uLnTx/>
                <a:uFillTx/>
              </a:rPr>
              <a:t>SPM</a:t>
            </a:r>
            <a:r>
              <a:rPr lang="zh-CN" altLang="zh-CN" u="none" strike="noStrike" baseline="0" dirty="0" smtClean="0">
                <a:uLnTx/>
                <a:uFillTx/>
              </a:rPr>
              <a:t>项目招标文件</a:t>
            </a:r>
            <a:endParaRPr lang="zh-CN" altLang="zh-CN" u="none" strike="noStrike" baseline="0" dirty="0" smtClean="0">
              <a:uLnTx/>
              <a:uFillTx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每个团队（乙方）分析</a:t>
            </a:r>
            <a:r>
              <a:rPr lang="en-US" altLang="zh-CN" u="none" strike="noStrike" baseline="0" dirty="0" smtClean="0">
                <a:uLnTx/>
                <a:uFillTx/>
              </a:rPr>
              <a:t>SPM</a:t>
            </a:r>
            <a:r>
              <a:rPr lang="zh-CN" altLang="zh-CN" u="none" strike="noStrike" baseline="0" dirty="0" smtClean="0">
                <a:uLnTx/>
                <a:uFillTx/>
              </a:rPr>
              <a:t>项目</a:t>
            </a:r>
            <a:endParaRPr lang="zh-CN" altLang="zh-CN" u="none" strike="noStrike" baseline="0" dirty="0" smtClean="0">
              <a:uLnTx/>
              <a:uFillTx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每个团队编写</a:t>
            </a:r>
            <a:r>
              <a:rPr lang="en-US" altLang="zh-CN" u="none" strike="noStrike" baseline="0" dirty="0" smtClean="0">
                <a:uLnTx/>
                <a:uFillTx/>
              </a:rPr>
              <a:t>SPM</a:t>
            </a:r>
            <a:r>
              <a:rPr lang="zh-CN" altLang="zh-CN" u="none" strike="noStrike" baseline="0" dirty="0" smtClean="0">
                <a:uLnTx/>
                <a:uFillTx/>
              </a:rPr>
              <a:t>项目竞标书</a:t>
            </a:r>
            <a:endParaRPr lang="zh-CN" altLang="zh-CN" u="none" strike="noStrike" baseline="0" dirty="0" smtClean="0">
              <a:uLnTx/>
              <a:uFillTx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选择</a:t>
            </a:r>
            <a:r>
              <a:rPr lang="en-US" altLang="zh-CN" u="none" strike="noStrike" baseline="0" dirty="0" smtClean="0">
                <a:uLnTx/>
                <a:uFillTx/>
              </a:rPr>
              <a:t>2</a:t>
            </a:r>
            <a:r>
              <a:rPr lang="zh-CN" altLang="zh-CN" u="none" strike="noStrike" baseline="0" dirty="0" smtClean="0">
                <a:uLnTx/>
                <a:uFillTx/>
              </a:rPr>
              <a:t>个团队课堂上进行竞标答辩，并提交标书（建议书</a:t>
            </a:r>
            <a:r>
              <a:rPr lang="zh-CN" altLang="en-US" u="none" strike="noStrike" baseline="0" dirty="0" smtClean="0">
                <a:uLnTx/>
                <a:uFillTx/>
              </a:rPr>
              <a:t>）</a:t>
            </a:r>
            <a:endParaRPr lang="zh-CN" altLang="en-US" u="none" strike="noStrike" baseline="0" dirty="0" smtClean="0">
              <a:uLnTx/>
              <a:uFillTx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Rectangle 2"/>
          <p:cNvSpPr>
            <a:spLocks noGrp="1"/>
          </p:cNvSpPr>
          <p:nvPr>
            <p:ph type="title"/>
          </p:nvPr>
        </p:nvSpPr>
        <p:spPr>
          <a:xfrm>
            <a:off x="1879600" y="404813"/>
            <a:ext cx="7772400" cy="11430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软件项目启动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048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65" name="Rectangle 3"/>
          <p:cNvSpPr/>
          <p:nvPr/>
        </p:nvSpPr>
        <p:spPr>
          <a:xfrm>
            <a:off x="6994525" y="4873625"/>
            <a:ext cx="573088" cy="433388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66" name="Line 4"/>
          <p:cNvSpPr/>
          <p:nvPr/>
        </p:nvSpPr>
        <p:spPr>
          <a:xfrm>
            <a:off x="8042275" y="2584450"/>
            <a:ext cx="9525" cy="1588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67" name="Line 5"/>
          <p:cNvSpPr/>
          <p:nvPr/>
        </p:nvSpPr>
        <p:spPr>
          <a:xfrm>
            <a:off x="8042275" y="2584450"/>
            <a:ext cx="1588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68" name="Line 6"/>
          <p:cNvSpPr/>
          <p:nvPr/>
        </p:nvSpPr>
        <p:spPr>
          <a:xfrm>
            <a:off x="8042275" y="2584450"/>
            <a:ext cx="9525" cy="1588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69" name="Line 7"/>
          <p:cNvSpPr/>
          <p:nvPr/>
        </p:nvSpPr>
        <p:spPr>
          <a:xfrm>
            <a:off x="8042275" y="2584450"/>
            <a:ext cx="1588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70" name="Rectangle 8"/>
          <p:cNvSpPr/>
          <p:nvPr/>
        </p:nvSpPr>
        <p:spPr>
          <a:xfrm>
            <a:off x="8356600" y="3055938"/>
            <a:ext cx="685800" cy="184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顾客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71" name="Rectangle 9"/>
          <p:cNvSpPr/>
          <p:nvPr/>
        </p:nvSpPr>
        <p:spPr>
          <a:xfrm>
            <a:off x="3352800" y="2941638"/>
            <a:ext cx="790575" cy="184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顾客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72" name="Rectangle 10"/>
          <p:cNvSpPr/>
          <p:nvPr/>
        </p:nvSpPr>
        <p:spPr>
          <a:xfrm>
            <a:off x="3627438" y="4900613"/>
            <a:ext cx="355600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需求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73" name="Rectangle 11"/>
          <p:cNvSpPr/>
          <p:nvPr/>
        </p:nvSpPr>
        <p:spPr>
          <a:xfrm>
            <a:off x="8534400" y="4876800"/>
            <a:ext cx="355600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满意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74" name="Rectangle 12"/>
          <p:cNvSpPr/>
          <p:nvPr/>
        </p:nvSpPr>
        <p:spPr>
          <a:xfrm>
            <a:off x="5392738" y="5359400"/>
            <a:ext cx="9525" cy="79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75" name="Rectangle 13"/>
          <p:cNvSpPr/>
          <p:nvPr/>
        </p:nvSpPr>
        <p:spPr>
          <a:xfrm>
            <a:off x="5392738" y="5359400"/>
            <a:ext cx="9525" cy="7938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76" name="Rectangle 14"/>
          <p:cNvSpPr/>
          <p:nvPr/>
        </p:nvSpPr>
        <p:spPr>
          <a:xfrm>
            <a:off x="7102475" y="5000625"/>
            <a:ext cx="355600" cy="2152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产品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77" name="Line 15"/>
          <p:cNvSpPr/>
          <p:nvPr/>
        </p:nvSpPr>
        <p:spPr>
          <a:xfrm>
            <a:off x="6992938" y="48720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78" name="Line 16"/>
          <p:cNvSpPr/>
          <p:nvPr/>
        </p:nvSpPr>
        <p:spPr>
          <a:xfrm>
            <a:off x="6992938" y="4872038"/>
            <a:ext cx="1587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79" name="Line 17"/>
          <p:cNvSpPr/>
          <p:nvPr/>
        </p:nvSpPr>
        <p:spPr>
          <a:xfrm>
            <a:off x="6992938" y="48720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0" name="Line 18"/>
          <p:cNvSpPr/>
          <p:nvPr/>
        </p:nvSpPr>
        <p:spPr>
          <a:xfrm>
            <a:off x="6992938" y="4872038"/>
            <a:ext cx="1587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1" name="Line 19"/>
          <p:cNvSpPr/>
          <p:nvPr/>
        </p:nvSpPr>
        <p:spPr>
          <a:xfrm>
            <a:off x="7002463" y="4872038"/>
            <a:ext cx="557212" cy="1587"/>
          </a:xfrm>
          <a:prstGeom prst="line">
            <a:avLst/>
          </a:prstGeom>
          <a:ln w="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2" name="Line 20"/>
          <p:cNvSpPr/>
          <p:nvPr/>
        </p:nvSpPr>
        <p:spPr>
          <a:xfrm>
            <a:off x="7559675" y="48720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3" name="Line 21"/>
          <p:cNvSpPr/>
          <p:nvPr/>
        </p:nvSpPr>
        <p:spPr>
          <a:xfrm>
            <a:off x="7559675" y="4872038"/>
            <a:ext cx="1588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4" name="Line 22"/>
          <p:cNvSpPr/>
          <p:nvPr/>
        </p:nvSpPr>
        <p:spPr>
          <a:xfrm>
            <a:off x="7559675" y="48720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5" name="Line 23"/>
          <p:cNvSpPr/>
          <p:nvPr/>
        </p:nvSpPr>
        <p:spPr>
          <a:xfrm>
            <a:off x="7559675" y="4872038"/>
            <a:ext cx="1588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6" name="Rectangle 24"/>
          <p:cNvSpPr/>
          <p:nvPr/>
        </p:nvSpPr>
        <p:spPr>
          <a:xfrm>
            <a:off x="6992938" y="5303838"/>
            <a:ext cx="9525" cy="95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87" name="Line 25"/>
          <p:cNvSpPr/>
          <p:nvPr/>
        </p:nvSpPr>
        <p:spPr>
          <a:xfrm>
            <a:off x="6992938" y="53038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8" name="Line 26"/>
          <p:cNvSpPr/>
          <p:nvPr/>
        </p:nvSpPr>
        <p:spPr>
          <a:xfrm>
            <a:off x="6992938" y="5303838"/>
            <a:ext cx="1587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89" name="Rectangle 27"/>
          <p:cNvSpPr/>
          <p:nvPr/>
        </p:nvSpPr>
        <p:spPr>
          <a:xfrm>
            <a:off x="6992938" y="5303838"/>
            <a:ext cx="9525" cy="95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90" name="Line 28"/>
          <p:cNvSpPr/>
          <p:nvPr/>
        </p:nvSpPr>
        <p:spPr>
          <a:xfrm>
            <a:off x="6992938" y="53038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1" name="Line 29"/>
          <p:cNvSpPr/>
          <p:nvPr/>
        </p:nvSpPr>
        <p:spPr>
          <a:xfrm>
            <a:off x="6992938" y="5303838"/>
            <a:ext cx="1587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2" name="Rectangle 30"/>
          <p:cNvSpPr/>
          <p:nvPr/>
        </p:nvSpPr>
        <p:spPr>
          <a:xfrm>
            <a:off x="7002463" y="5303838"/>
            <a:ext cx="557212" cy="9525"/>
          </a:xfrm>
          <a:prstGeom prst="rect">
            <a:avLst/>
          </a:prstGeom>
          <a:solidFill>
            <a:srgbClr val="000000"/>
          </a:solidFill>
          <a:ln w="9525">
            <a:noFill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393" name="Line 31"/>
          <p:cNvSpPr/>
          <p:nvPr/>
        </p:nvSpPr>
        <p:spPr>
          <a:xfrm>
            <a:off x="7002463" y="5303838"/>
            <a:ext cx="557212" cy="1587"/>
          </a:xfrm>
          <a:prstGeom prst="line">
            <a:avLst/>
          </a:prstGeom>
          <a:ln w="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4" name="Line 32"/>
          <p:cNvSpPr/>
          <p:nvPr/>
        </p:nvSpPr>
        <p:spPr>
          <a:xfrm>
            <a:off x="7559675" y="53038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5" name="Line 33"/>
          <p:cNvSpPr/>
          <p:nvPr/>
        </p:nvSpPr>
        <p:spPr>
          <a:xfrm>
            <a:off x="7559675" y="5303838"/>
            <a:ext cx="1588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6" name="Line 34"/>
          <p:cNvSpPr/>
          <p:nvPr/>
        </p:nvSpPr>
        <p:spPr>
          <a:xfrm>
            <a:off x="7559675" y="5303838"/>
            <a:ext cx="9525" cy="1587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7" name="Line 35"/>
          <p:cNvSpPr/>
          <p:nvPr/>
        </p:nvSpPr>
        <p:spPr>
          <a:xfrm>
            <a:off x="7559675" y="5303838"/>
            <a:ext cx="1588" cy="9525"/>
          </a:xfrm>
          <a:prstGeom prst="line">
            <a:avLst/>
          </a:prstGeom>
          <a:ln w="0" cap="flat" cmpd="sng">
            <a:solidFill>
              <a:srgbClr val="0000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398" name="Rectangle 36"/>
          <p:cNvSpPr/>
          <p:nvPr/>
        </p:nvSpPr>
        <p:spPr>
          <a:xfrm>
            <a:off x="4302125" y="4791075"/>
            <a:ext cx="304800" cy="184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99" name="Rectangle 37"/>
          <p:cNvSpPr/>
          <p:nvPr/>
        </p:nvSpPr>
        <p:spPr>
          <a:xfrm>
            <a:off x="7591425" y="4802188"/>
            <a:ext cx="34925" cy="16891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en-US" altLang="zh-CN" sz="1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00" name="Rectangle 38"/>
          <p:cNvSpPr/>
          <p:nvPr/>
        </p:nvSpPr>
        <p:spPr>
          <a:xfrm>
            <a:off x="7658100" y="4791075"/>
            <a:ext cx="304800" cy="184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输出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5401" name="Group 39"/>
          <p:cNvGrpSpPr/>
          <p:nvPr/>
        </p:nvGrpSpPr>
        <p:grpSpPr>
          <a:xfrm>
            <a:off x="5918200" y="5016500"/>
            <a:ext cx="609600" cy="303213"/>
            <a:chOff x="2640" y="2531"/>
            <a:chExt cx="384" cy="191"/>
          </a:xfrm>
        </p:grpSpPr>
        <p:sp>
          <p:nvSpPr>
            <p:cNvPr id="15410" name="Freeform 40"/>
            <p:cNvSpPr/>
            <p:nvPr/>
          </p:nvSpPr>
          <p:spPr>
            <a:xfrm>
              <a:off x="2640" y="2531"/>
              <a:ext cx="216" cy="124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pathLst>
                <a:path w="432" h="250">
                  <a:moveTo>
                    <a:pt x="324" y="0"/>
                  </a:moveTo>
                  <a:lnTo>
                    <a:pt x="0" y="0"/>
                  </a:lnTo>
                  <a:lnTo>
                    <a:pt x="107" y="125"/>
                  </a:lnTo>
                  <a:lnTo>
                    <a:pt x="0" y="250"/>
                  </a:lnTo>
                  <a:lnTo>
                    <a:pt x="324" y="250"/>
                  </a:lnTo>
                  <a:lnTo>
                    <a:pt x="432" y="12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15411" name="Group 41"/>
            <p:cNvGrpSpPr/>
            <p:nvPr/>
          </p:nvGrpSpPr>
          <p:grpSpPr>
            <a:xfrm>
              <a:off x="2712" y="2557"/>
              <a:ext cx="312" cy="165"/>
              <a:chOff x="2712" y="2557"/>
              <a:chExt cx="312" cy="165"/>
            </a:xfrm>
          </p:grpSpPr>
          <p:sp>
            <p:nvSpPr>
              <p:cNvPr id="15412" name="Freeform 42"/>
              <p:cNvSpPr/>
              <p:nvPr/>
            </p:nvSpPr>
            <p:spPr>
              <a:xfrm>
                <a:off x="2712" y="2557"/>
                <a:ext cx="216" cy="121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pathLst>
                  <a:path w="432" h="249">
                    <a:moveTo>
                      <a:pt x="324" y="0"/>
                    </a:moveTo>
                    <a:lnTo>
                      <a:pt x="0" y="0"/>
                    </a:lnTo>
                    <a:lnTo>
                      <a:pt x="109" y="124"/>
                    </a:lnTo>
                    <a:lnTo>
                      <a:pt x="0" y="249"/>
                    </a:lnTo>
                    <a:lnTo>
                      <a:pt x="324" y="249"/>
                    </a:lnTo>
                    <a:lnTo>
                      <a:pt x="432" y="124"/>
                    </a:lnTo>
                    <a:lnTo>
                      <a:pt x="324" y="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5413" name="Freeform 43"/>
              <p:cNvSpPr/>
              <p:nvPr/>
            </p:nvSpPr>
            <p:spPr>
              <a:xfrm>
                <a:off x="2808" y="2592"/>
                <a:ext cx="216" cy="13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pathLst>
                  <a:path w="432" h="250">
                    <a:moveTo>
                      <a:pt x="325" y="0"/>
                    </a:moveTo>
                    <a:lnTo>
                      <a:pt x="0" y="0"/>
                    </a:lnTo>
                    <a:lnTo>
                      <a:pt x="108" y="125"/>
                    </a:lnTo>
                    <a:lnTo>
                      <a:pt x="0" y="250"/>
                    </a:lnTo>
                    <a:lnTo>
                      <a:pt x="325" y="250"/>
                    </a:lnTo>
                    <a:lnTo>
                      <a:pt x="432" y="12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chemeClr val="bg1">
                  <a:alpha val="100000"/>
                </a:schemeClr>
              </a:soli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</p:grpSp>
      <p:sp>
        <p:nvSpPr>
          <p:cNvPr id="15402" name="Line 44"/>
          <p:cNvSpPr/>
          <p:nvPr/>
        </p:nvSpPr>
        <p:spPr>
          <a:xfrm>
            <a:off x="7594600" y="5037138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403" name="Line 45"/>
          <p:cNvSpPr/>
          <p:nvPr/>
        </p:nvSpPr>
        <p:spPr>
          <a:xfrm>
            <a:off x="4241800" y="5037138"/>
            <a:ext cx="1143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5404" name="Rectangle 46"/>
          <p:cNvSpPr/>
          <p:nvPr/>
        </p:nvSpPr>
        <p:spPr>
          <a:xfrm>
            <a:off x="5384800" y="4884738"/>
            <a:ext cx="1143000" cy="457200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405" name="Text Box 47"/>
          <p:cNvSpPr txBox="1"/>
          <p:nvPr/>
        </p:nvSpPr>
        <p:spPr>
          <a:xfrm>
            <a:off x="5461000" y="4884738"/>
            <a:ext cx="6096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50000"/>
              </a:spcBef>
              <a:buClrTx/>
              <a:buSzPct val="100000"/>
              <a:buNone/>
            </a:pPr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产品实现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406" name="Line 48"/>
          <p:cNvSpPr/>
          <p:nvPr/>
        </p:nvSpPr>
        <p:spPr>
          <a:xfrm>
            <a:off x="6527800" y="5037138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5407" name="Rectangle 49"/>
          <p:cNvSpPr/>
          <p:nvPr/>
        </p:nvSpPr>
        <p:spPr>
          <a:xfrm>
            <a:off x="3302000" y="2674938"/>
            <a:ext cx="939800" cy="27066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5408" name="Rectangle 50"/>
          <p:cNvSpPr/>
          <p:nvPr/>
        </p:nvSpPr>
        <p:spPr>
          <a:xfrm>
            <a:off x="8204200" y="2751138"/>
            <a:ext cx="939800" cy="27066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561203" name="Oval 51"/>
          <p:cNvSpPr/>
          <p:nvPr/>
        </p:nvSpPr>
        <p:spPr>
          <a:xfrm>
            <a:off x="2641600" y="2205038"/>
            <a:ext cx="2159000" cy="3663950"/>
          </a:xfrm>
          <a:prstGeom prst="ellipse">
            <a:avLst/>
          </a:prstGeom>
          <a:noFill/>
          <a:ln w="508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en-US" altLang="zh-CN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r>
              <a:rPr lang="zh-CN" altLang="en-US" sz="4800" dirty="0">
                <a:solidFill>
                  <a:srgbClr val="FF66FF"/>
                </a:solidFill>
                <a:latin typeface="Arial Narrow" panose="020B0606020202030204" pitchFamily="34" charset="0"/>
                <a:ea typeface="宋体" panose="02010600030101010101" pitchFamily="2" charset="-122"/>
              </a:rPr>
              <a:t>甲方</a:t>
            </a:r>
            <a:endParaRPr lang="zh-CN" altLang="en-US" sz="4800" dirty="0">
              <a:solidFill>
                <a:srgbClr val="FF66FF"/>
              </a:solidFill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 advTm="2378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203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/>
          <a:p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SPM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招投标过程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内容占位符 3"/>
          <p:cNvGraphicFramePr/>
          <p:nvPr/>
        </p:nvGraphicFramePr>
        <p:xfrm>
          <a:off x="1919536" y="2174019"/>
          <a:ext cx="8352928" cy="3451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600825" y="331788"/>
            <a:ext cx="2195513" cy="1441450"/>
          </a:xfrm>
          <a:prstGeom prst="wedgeRoundRectCallout">
            <a:avLst>
              <a:gd name="adj1" fmla="val -63087"/>
              <a:gd name="adj2" fmla="val 805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>
            <a:solidFill>
              <a:schemeClr val="tx1"/>
            </a:solidFill>
            <a:miter lim="800000"/>
            <a:headEnd type="none" w="sm" len="sm"/>
            <a:tailEnd type="none" w="med" len="lg"/>
          </a:ln>
          <a:effectLst/>
        </p:spPr>
        <p:txBody>
          <a:bodyPr/>
          <a:lstStyle>
            <a:lvl1pPr marL="457200" indent="-457200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  <a:ea typeface="华文仿宋" panose="02010600040101010101" pitchFamily="2" charset="-122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需求（做什么）</a:t>
            </a:r>
            <a:endParaRPr kumimoji="1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技术实现  </a:t>
            </a:r>
            <a:endParaRPr kumimoji="1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工作量</a:t>
            </a:r>
            <a:endParaRPr kumimoji="1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是否可行性</a:t>
            </a:r>
            <a:endParaRPr kumimoji="1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defRPr/>
            </a:pPr>
            <a:r>
              <a:rPr kumimoji="1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问题  </a:t>
            </a:r>
            <a:endParaRPr kumimoji="1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  <a:p>
            <a:pPr marL="457200" marR="0" lvl="0" indent="-4572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1" lang="zh-CN" altLang="en-US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zh-CN" altLang="en-US" dirty="0" smtClean="0"/>
              <a:t>课堂竞标展示要求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>
              <a:lnSpc>
                <a:spcPct val="200000"/>
              </a:lnSpc>
            </a:pPr>
            <a:endParaRPr lang="zh-CN" altLang="en-US" dirty="0"/>
          </a:p>
          <a:p>
            <a:pPr marL="742950" marR="0" lvl="0" indent="-742950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en-US" u="none" strike="noStrike" baseline="0" dirty="0" smtClean="0">
                <a:uLnTx/>
                <a:uFillTx/>
              </a:rPr>
              <a:t>说明项目分析过程</a:t>
            </a:r>
            <a:endParaRPr lang="zh-CN" altLang="en-US" u="none" strike="noStrike" baseline="0" dirty="0" smtClean="0">
              <a:uLnTx/>
              <a:uFillTx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答辩</a:t>
            </a:r>
            <a:r>
              <a:rPr lang="en-US" altLang="zh-CN" u="none" strike="noStrike" baseline="0" dirty="0" smtClean="0">
                <a:uLnTx/>
                <a:uFillTx/>
              </a:rPr>
              <a:t>:</a:t>
            </a:r>
            <a:r>
              <a:rPr lang="zh-CN" altLang="en-US" u="none" strike="noStrike" baseline="0" dirty="0" smtClean="0">
                <a:uLnTx/>
                <a:uFillTx/>
              </a:rPr>
              <a:t>讲述标书</a:t>
            </a:r>
            <a:endParaRPr lang="zh-CN" altLang="en-US" u="none" strike="noStrike" baseline="0" dirty="0" smtClean="0">
              <a:uLnTx/>
              <a:uFillTx/>
            </a:endParaRPr>
          </a:p>
          <a:p>
            <a:pPr marL="742950" marR="0" lvl="0" indent="-742950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+mj-ea"/>
              <a:buAutoNum type="circleNumDbPlain"/>
              <a:defRPr/>
            </a:pPr>
            <a:r>
              <a:rPr lang="zh-CN" altLang="zh-CN" u="none" strike="noStrike" baseline="0" dirty="0" smtClean="0">
                <a:uLnTx/>
                <a:uFillTx/>
              </a:rPr>
              <a:t>提交标书（建议书） </a:t>
            </a:r>
            <a:endParaRPr lang="zh-CN" altLang="zh-CN" u="none" strike="noStrike" baseline="0" dirty="0" smtClean="0">
              <a:uLnTx/>
              <a:uFillTx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17577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4"/>
          <p:cNvSpPr txBox="1"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zh-CN" altLang="en-US" dirty="0" smtClean="0"/>
              <a:t>小结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pPr>
              <a:lnSpc>
                <a:spcPct val="200000"/>
              </a:lnSpc>
            </a:pPr>
            <a:endParaRPr lang="zh-CN" altLang="en-US" dirty="0"/>
          </a:p>
          <a:p>
            <a:pPr marL="319405" marR="0" lvl="0" indent="-319405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u="none" strike="noStrike" baseline="0" dirty="0" smtClean="0">
                <a:uLnTx/>
                <a:uFillTx/>
              </a:rPr>
              <a:t>立项</a:t>
            </a:r>
            <a:endParaRPr lang="zh-CN" altLang="en-US" u="none" strike="noStrike" baseline="0" dirty="0" smtClean="0">
              <a:uLnTx/>
              <a:uFillTx/>
            </a:endParaRPr>
          </a:p>
          <a:p>
            <a:pPr marL="319405" marR="0" lvl="0" indent="-319405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u="none" strike="noStrike" baseline="0" dirty="0" smtClean="0">
                <a:uLnTx/>
                <a:uFillTx/>
              </a:rPr>
              <a:t>招投标</a:t>
            </a:r>
            <a:endParaRPr lang="zh-CN" altLang="en-US" u="none" strike="noStrike" baseline="0" dirty="0" smtClean="0">
              <a:uLnTx/>
              <a:uFillTx/>
            </a:endParaRPr>
          </a:p>
          <a:p>
            <a:pPr marL="319405" marR="0" lvl="0" indent="-319405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Ø"/>
              <a:defRPr/>
            </a:pPr>
            <a:r>
              <a:rPr lang="zh-CN" altLang="en-US" u="none" strike="noStrike" baseline="0" dirty="0" smtClean="0">
                <a:uLnTx/>
                <a:uFillTx/>
              </a:rPr>
              <a:t>项目授权</a:t>
            </a:r>
            <a:endParaRPr lang="zh-CN" altLang="en-US" u="none" strike="noStrike" baseline="0" dirty="0" smtClean="0">
              <a:uLnTx/>
              <a:uFillTx/>
            </a:endParaRPr>
          </a:p>
          <a:p>
            <a:pPr marL="319405" marR="0" lvl="0" indent="-319405" algn="l" defTabSz="914400" rtl="0" eaLnBrk="1" fontAlgn="base" latinLnBrk="0" hangingPunct="1">
              <a:lnSpc>
                <a:spcPct val="2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/>
            </a:pPr>
            <a:endParaRPr lang="zh-CN" altLang="en-US" u="none" strike="noStrike" baseline="0" dirty="0" smtClean="0">
              <a:uLnTx/>
              <a:uFillTx/>
            </a:endParaRPr>
          </a:p>
          <a:p>
            <a:pPr marL="640080" marR="0" lvl="1" indent="-273050" algn="l" defTabSz="914400" rtl="0" eaLnBrk="1" fontAlgn="base" latinLnBrk="0" hangingPunct="1">
              <a:lnSpc>
                <a:spcPct val="2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/>
            </a:pPr>
            <a:endParaRPr lang="zh-CN" altLang="en-US" u="none" strike="noStrike" baseline="0" dirty="0" smtClean="0">
              <a:uLnTx/>
              <a:uFillTx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26696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1708150" y="188913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生存期模型选择</a:t>
            </a:r>
            <a:endParaRPr lang="zh-CN" altLang="en-US" dirty="0"/>
          </a:p>
        </p:txBody>
      </p:sp>
      <p:sp>
        <p:nvSpPr>
          <p:cNvPr id="409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3388" y="1600200"/>
            <a:ext cx="8785225" cy="5068888"/>
          </a:xfrm>
          <a:solidFill>
            <a:schemeClr val="tx2">
              <a:lumMod val="60000"/>
              <a:lumOff val="40000"/>
            </a:schemeClr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0" name="Freeform 3"/>
          <p:cNvSpPr/>
          <p:nvPr/>
        </p:nvSpPr>
        <p:spPr>
          <a:xfrm>
            <a:off x="7426325" y="4268788"/>
            <a:ext cx="12700" cy="20637"/>
          </a:xfrm>
          <a:custGeom>
            <a:avLst/>
            <a:gdLst/>
            <a:ahLst/>
            <a:cxnLst>
              <a:cxn ang="0">
                <a:pos x="2147483647" y="0"/>
              </a:cxn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</a:cxnLst>
            <a:pathLst>
              <a:path w="8" h="13">
                <a:moveTo>
                  <a:pt x="8" y="0"/>
                </a:moveTo>
                <a:lnTo>
                  <a:pt x="0" y="0"/>
                </a:lnTo>
                <a:lnTo>
                  <a:pt x="0" y="13"/>
                </a:lnTo>
                <a:lnTo>
                  <a:pt x="8" y="13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12700">
            <a:noFill/>
          </a:ln>
        </p:spPr>
        <p:txBody>
          <a:bodyPr/>
          <a:p>
            <a:endParaRPr lang="zh-CN" altLang="en-US"/>
          </a:p>
        </p:txBody>
      </p:sp>
      <p:grpSp>
        <p:nvGrpSpPr>
          <p:cNvPr id="4101" name="Group 4"/>
          <p:cNvGrpSpPr/>
          <p:nvPr/>
        </p:nvGrpSpPr>
        <p:grpSpPr>
          <a:xfrm>
            <a:off x="2424113" y="1652588"/>
            <a:ext cx="7100887" cy="4297362"/>
            <a:chOff x="753" y="1325"/>
            <a:chExt cx="4287" cy="2707"/>
          </a:xfrm>
        </p:grpSpPr>
        <p:sp>
          <p:nvSpPr>
            <p:cNvPr id="4102" name="Line 5"/>
            <p:cNvSpPr/>
            <p:nvPr/>
          </p:nvSpPr>
          <p:spPr>
            <a:xfrm>
              <a:off x="753" y="3857"/>
              <a:ext cx="7" cy="0"/>
            </a:xfrm>
            <a:prstGeom prst="line">
              <a:avLst/>
            </a:prstGeom>
            <a:ln w="12700" cap="flat" cmpd="sng">
              <a:solidFill>
                <a:srgbClr val="FB921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03" name="Oval 6"/>
            <p:cNvSpPr/>
            <p:nvPr/>
          </p:nvSpPr>
          <p:spPr>
            <a:xfrm>
              <a:off x="1607" y="1964"/>
              <a:ext cx="2323" cy="2068"/>
            </a:xfrm>
            <a:prstGeom prst="ellipse">
              <a:avLst/>
            </a:prstGeom>
            <a:solidFill>
              <a:srgbClr val="DAFB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4" name="Freeform 7"/>
            <p:cNvSpPr/>
            <p:nvPr/>
          </p:nvSpPr>
          <p:spPr>
            <a:xfrm>
              <a:off x="3301" y="3625"/>
              <a:ext cx="1048" cy="15"/>
            </a:xfrm>
            <a:custGeom>
              <a:avLst/>
              <a:gdLst/>
              <a:ahLst/>
              <a:cxnLst>
                <a:cxn ang="0">
                  <a:pos x="0" y="686"/>
                </a:cxn>
                <a:cxn ang="0">
                  <a:pos x="10947" y="686"/>
                </a:cxn>
                <a:cxn ang="0">
                  <a:pos x="10947" y="0"/>
                </a:cxn>
                <a:cxn ang="0">
                  <a:pos x="0" y="0"/>
                </a:cxn>
              </a:cxnLst>
              <a:pathLst>
                <a:path w="1005" h="14">
                  <a:moveTo>
                    <a:pt x="0" y="14"/>
                  </a:moveTo>
                  <a:lnTo>
                    <a:pt x="1005" y="14"/>
                  </a:lnTo>
                  <a:lnTo>
                    <a:pt x="1005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5" name="Freeform 8"/>
            <p:cNvSpPr/>
            <p:nvPr/>
          </p:nvSpPr>
          <p:spPr>
            <a:xfrm>
              <a:off x="4290" y="2776"/>
              <a:ext cx="57" cy="14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16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6" name="Freeform 9"/>
            <p:cNvSpPr/>
            <p:nvPr/>
          </p:nvSpPr>
          <p:spPr>
            <a:xfrm>
              <a:off x="4191" y="2776"/>
              <a:ext cx="57" cy="14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16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7" name="Freeform 10"/>
            <p:cNvSpPr/>
            <p:nvPr/>
          </p:nvSpPr>
          <p:spPr>
            <a:xfrm>
              <a:off x="4092" y="2776"/>
              <a:ext cx="57" cy="14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16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8" name="Freeform 11"/>
            <p:cNvSpPr/>
            <p:nvPr/>
          </p:nvSpPr>
          <p:spPr>
            <a:xfrm>
              <a:off x="3992" y="2776"/>
              <a:ext cx="58" cy="14"/>
            </a:xfrm>
            <a:custGeom>
              <a:avLst/>
              <a:gdLst/>
              <a:ahLst/>
              <a:cxnLst>
                <a:cxn ang="0">
                  <a:pos x="1127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1127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09" name="Freeform 12"/>
            <p:cNvSpPr/>
            <p:nvPr/>
          </p:nvSpPr>
          <p:spPr>
            <a:xfrm>
              <a:off x="3900" y="2776"/>
              <a:ext cx="57" cy="14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16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0" name="Freeform 13"/>
            <p:cNvSpPr/>
            <p:nvPr/>
          </p:nvSpPr>
          <p:spPr>
            <a:xfrm>
              <a:off x="2217" y="3385"/>
              <a:ext cx="1082" cy="478"/>
            </a:xfrm>
            <a:custGeom>
              <a:avLst/>
              <a:gdLst/>
              <a:ahLst/>
              <a:cxnLst>
                <a:cxn ang="0">
                  <a:pos x="620" y="2"/>
                </a:cxn>
                <a:cxn ang="0">
                  <a:pos x="482" y="5"/>
                </a:cxn>
                <a:cxn ang="0">
                  <a:pos x="319" y="364"/>
                </a:cxn>
                <a:cxn ang="0">
                  <a:pos x="211" y="592"/>
                </a:cxn>
                <a:cxn ang="0">
                  <a:pos x="145" y="922"/>
                </a:cxn>
                <a:cxn ang="0">
                  <a:pos x="6" y="1379"/>
                </a:cxn>
                <a:cxn ang="0">
                  <a:pos x="3" y="1863"/>
                </a:cxn>
                <a:cxn ang="0">
                  <a:pos x="0" y="2282"/>
                </a:cxn>
                <a:cxn ang="0">
                  <a:pos x="0" y="11764"/>
                </a:cxn>
                <a:cxn ang="0">
                  <a:pos x="3" y="12128"/>
                </a:cxn>
                <a:cxn ang="0">
                  <a:pos x="6" y="12579"/>
                </a:cxn>
                <a:cxn ang="0">
                  <a:pos x="145" y="12944"/>
                </a:cxn>
                <a:cxn ang="0">
                  <a:pos x="211" y="13347"/>
                </a:cxn>
                <a:cxn ang="0">
                  <a:pos x="319" y="13590"/>
                </a:cxn>
                <a:cxn ang="0">
                  <a:pos x="482" y="13814"/>
                </a:cxn>
                <a:cxn ang="0">
                  <a:pos x="620" y="13965"/>
                </a:cxn>
                <a:cxn ang="0">
                  <a:pos x="791" y="14046"/>
                </a:cxn>
                <a:cxn ang="0">
                  <a:pos x="10299" y="14046"/>
                </a:cxn>
                <a:cxn ang="0">
                  <a:pos x="10412" y="13965"/>
                </a:cxn>
                <a:cxn ang="0">
                  <a:pos x="10579" y="13814"/>
                </a:cxn>
                <a:cxn ang="0">
                  <a:pos x="10693" y="13590"/>
                </a:cxn>
                <a:cxn ang="0">
                  <a:pos x="10834" y="13347"/>
                </a:cxn>
                <a:cxn ang="0">
                  <a:pos x="10888" y="12944"/>
                </a:cxn>
                <a:cxn ang="0">
                  <a:pos x="11009" y="12579"/>
                </a:cxn>
                <a:cxn ang="0">
                  <a:pos x="11044" y="12128"/>
                </a:cxn>
                <a:cxn ang="0">
                  <a:pos x="11053" y="11764"/>
                </a:cxn>
                <a:cxn ang="0">
                  <a:pos x="11053" y="2282"/>
                </a:cxn>
                <a:cxn ang="0">
                  <a:pos x="11044" y="1863"/>
                </a:cxn>
                <a:cxn ang="0">
                  <a:pos x="11009" y="1379"/>
                </a:cxn>
                <a:cxn ang="0">
                  <a:pos x="10888" y="922"/>
                </a:cxn>
                <a:cxn ang="0">
                  <a:pos x="10834" y="592"/>
                </a:cxn>
                <a:cxn ang="0">
                  <a:pos x="10693" y="364"/>
                </a:cxn>
                <a:cxn ang="0">
                  <a:pos x="10579" y="5"/>
                </a:cxn>
                <a:cxn ang="0">
                  <a:pos x="10412" y="2"/>
                </a:cxn>
                <a:cxn ang="0">
                  <a:pos x="10299" y="0"/>
                </a:cxn>
                <a:cxn ang="0">
                  <a:pos x="791" y="0"/>
                </a:cxn>
              </a:cxnLst>
              <a:pathLst>
                <a:path w="1038" h="450">
                  <a:moveTo>
                    <a:pt x="58" y="2"/>
                  </a:moveTo>
                  <a:lnTo>
                    <a:pt x="45" y="5"/>
                  </a:lnTo>
                  <a:lnTo>
                    <a:pt x="31" y="12"/>
                  </a:lnTo>
                  <a:lnTo>
                    <a:pt x="21" y="20"/>
                  </a:lnTo>
                  <a:lnTo>
                    <a:pt x="12" y="30"/>
                  </a:lnTo>
                  <a:lnTo>
                    <a:pt x="6" y="44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0" y="377"/>
                  </a:lnTo>
                  <a:lnTo>
                    <a:pt x="3" y="388"/>
                  </a:lnTo>
                  <a:lnTo>
                    <a:pt x="6" y="403"/>
                  </a:lnTo>
                  <a:lnTo>
                    <a:pt x="12" y="415"/>
                  </a:lnTo>
                  <a:lnTo>
                    <a:pt x="21" y="426"/>
                  </a:lnTo>
                  <a:lnTo>
                    <a:pt x="31" y="435"/>
                  </a:lnTo>
                  <a:lnTo>
                    <a:pt x="45" y="443"/>
                  </a:lnTo>
                  <a:lnTo>
                    <a:pt x="58" y="448"/>
                  </a:lnTo>
                  <a:lnTo>
                    <a:pt x="74" y="450"/>
                  </a:lnTo>
                  <a:lnTo>
                    <a:pt x="966" y="450"/>
                  </a:lnTo>
                  <a:lnTo>
                    <a:pt x="978" y="448"/>
                  </a:lnTo>
                  <a:lnTo>
                    <a:pt x="991" y="443"/>
                  </a:lnTo>
                  <a:lnTo>
                    <a:pt x="1003" y="435"/>
                  </a:lnTo>
                  <a:lnTo>
                    <a:pt x="1014" y="426"/>
                  </a:lnTo>
                  <a:lnTo>
                    <a:pt x="1024" y="415"/>
                  </a:lnTo>
                  <a:lnTo>
                    <a:pt x="1032" y="403"/>
                  </a:lnTo>
                  <a:lnTo>
                    <a:pt x="1035" y="388"/>
                  </a:lnTo>
                  <a:lnTo>
                    <a:pt x="1038" y="377"/>
                  </a:lnTo>
                  <a:lnTo>
                    <a:pt x="1038" y="73"/>
                  </a:lnTo>
                  <a:lnTo>
                    <a:pt x="1035" y="58"/>
                  </a:lnTo>
                  <a:lnTo>
                    <a:pt x="1032" y="44"/>
                  </a:lnTo>
                  <a:lnTo>
                    <a:pt x="1024" y="30"/>
                  </a:lnTo>
                  <a:lnTo>
                    <a:pt x="1014" y="20"/>
                  </a:lnTo>
                  <a:lnTo>
                    <a:pt x="1003" y="12"/>
                  </a:lnTo>
                  <a:lnTo>
                    <a:pt x="991" y="5"/>
                  </a:lnTo>
                  <a:lnTo>
                    <a:pt x="978" y="2"/>
                  </a:lnTo>
                  <a:lnTo>
                    <a:pt x="966" y="0"/>
                  </a:lnTo>
                  <a:lnTo>
                    <a:pt x="74" y="0"/>
                  </a:lnTo>
                  <a:lnTo>
                    <a:pt x="58" y="2"/>
                  </a:lnTo>
                  <a:close/>
                </a:path>
              </a:pathLst>
            </a:cu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1" name="Freeform 14"/>
            <p:cNvSpPr/>
            <p:nvPr/>
          </p:nvSpPr>
          <p:spPr>
            <a:xfrm>
              <a:off x="2429" y="2073"/>
              <a:ext cx="733" cy="319"/>
            </a:xfrm>
            <a:custGeom>
              <a:avLst/>
              <a:gdLst/>
              <a:ahLst/>
              <a:cxnLst>
                <a:cxn ang="0">
                  <a:pos x="380" y="2"/>
                </a:cxn>
                <a:cxn ang="0">
                  <a:pos x="271" y="4"/>
                </a:cxn>
                <a:cxn ang="0">
                  <a:pos x="151" y="410"/>
                </a:cxn>
                <a:cxn ang="0">
                  <a:pos x="4" y="844"/>
                </a:cxn>
                <a:cxn ang="0">
                  <a:pos x="1" y="1102"/>
                </a:cxn>
                <a:cxn ang="0">
                  <a:pos x="0" y="1342"/>
                </a:cxn>
                <a:cxn ang="0">
                  <a:pos x="0" y="6946"/>
                </a:cxn>
                <a:cxn ang="0">
                  <a:pos x="1" y="7304"/>
                </a:cxn>
                <a:cxn ang="0">
                  <a:pos x="4" y="7583"/>
                </a:cxn>
                <a:cxn ang="0">
                  <a:pos x="151" y="7937"/>
                </a:cxn>
                <a:cxn ang="0">
                  <a:pos x="271" y="8196"/>
                </a:cxn>
                <a:cxn ang="0">
                  <a:pos x="466" y="8215"/>
                </a:cxn>
                <a:cxn ang="0">
                  <a:pos x="7085" y="8215"/>
                </a:cxn>
                <a:cxn ang="0">
                  <a:pos x="7308" y="8196"/>
                </a:cxn>
                <a:cxn ang="0">
                  <a:pos x="7470" y="7937"/>
                </a:cxn>
                <a:cxn ang="0">
                  <a:pos x="7563" y="7583"/>
                </a:cxn>
                <a:cxn ang="0">
                  <a:pos x="7620" y="6946"/>
                </a:cxn>
                <a:cxn ang="0">
                  <a:pos x="7620" y="1342"/>
                </a:cxn>
                <a:cxn ang="0">
                  <a:pos x="7563" y="844"/>
                </a:cxn>
                <a:cxn ang="0">
                  <a:pos x="7470" y="410"/>
                </a:cxn>
                <a:cxn ang="0">
                  <a:pos x="7308" y="4"/>
                </a:cxn>
                <a:cxn ang="0">
                  <a:pos x="7194" y="2"/>
                </a:cxn>
                <a:cxn ang="0">
                  <a:pos x="7085" y="0"/>
                </a:cxn>
                <a:cxn ang="0">
                  <a:pos x="466" y="0"/>
                </a:cxn>
              </a:cxnLst>
              <a:pathLst>
                <a:path w="703" h="301">
                  <a:moveTo>
                    <a:pt x="35" y="2"/>
                  </a:moveTo>
                  <a:lnTo>
                    <a:pt x="27" y="4"/>
                  </a:lnTo>
                  <a:lnTo>
                    <a:pt x="13" y="16"/>
                  </a:lnTo>
                  <a:lnTo>
                    <a:pt x="4" y="31"/>
                  </a:lnTo>
                  <a:lnTo>
                    <a:pt x="1" y="40"/>
                  </a:lnTo>
                  <a:lnTo>
                    <a:pt x="0" y="49"/>
                  </a:lnTo>
                  <a:lnTo>
                    <a:pt x="0" y="254"/>
                  </a:lnTo>
                  <a:lnTo>
                    <a:pt x="1" y="267"/>
                  </a:lnTo>
                  <a:lnTo>
                    <a:pt x="4" y="276"/>
                  </a:lnTo>
                  <a:lnTo>
                    <a:pt x="13" y="290"/>
                  </a:lnTo>
                  <a:lnTo>
                    <a:pt x="27" y="299"/>
                  </a:lnTo>
                  <a:lnTo>
                    <a:pt x="43" y="301"/>
                  </a:lnTo>
                  <a:lnTo>
                    <a:pt x="656" y="301"/>
                  </a:lnTo>
                  <a:lnTo>
                    <a:pt x="674" y="299"/>
                  </a:lnTo>
                  <a:lnTo>
                    <a:pt x="690" y="290"/>
                  </a:lnTo>
                  <a:lnTo>
                    <a:pt x="700" y="276"/>
                  </a:lnTo>
                  <a:lnTo>
                    <a:pt x="703" y="254"/>
                  </a:lnTo>
                  <a:lnTo>
                    <a:pt x="703" y="49"/>
                  </a:lnTo>
                  <a:lnTo>
                    <a:pt x="700" y="31"/>
                  </a:lnTo>
                  <a:lnTo>
                    <a:pt x="690" y="16"/>
                  </a:lnTo>
                  <a:lnTo>
                    <a:pt x="674" y="4"/>
                  </a:lnTo>
                  <a:lnTo>
                    <a:pt x="665" y="2"/>
                  </a:lnTo>
                  <a:lnTo>
                    <a:pt x="656" y="0"/>
                  </a:lnTo>
                  <a:lnTo>
                    <a:pt x="43" y="0"/>
                  </a:lnTo>
                  <a:lnTo>
                    <a:pt x="35" y="2"/>
                  </a:lnTo>
                  <a:close/>
                </a:path>
              </a:pathLst>
            </a:cu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2" name="Rectangle 15"/>
            <p:cNvSpPr/>
            <p:nvPr/>
          </p:nvSpPr>
          <p:spPr>
            <a:xfrm>
              <a:off x="2470" y="2091"/>
              <a:ext cx="644" cy="15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Text Box 16"/>
            <p:cNvSpPr txBox="1"/>
            <p:nvPr/>
          </p:nvSpPr>
          <p:spPr>
            <a:xfrm>
              <a:off x="2540" y="2091"/>
              <a:ext cx="514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endParaRPr lang="zh-CN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4" name="Rectangle 17"/>
            <p:cNvSpPr/>
            <p:nvPr/>
          </p:nvSpPr>
          <p:spPr>
            <a:xfrm>
              <a:off x="2463" y="2242"/>
              <a:ext cx="653" cy="15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5" name="Text Box 18"/>
            <p:cNvSpPr txBox="1"/>
            <p:nvPr/>
          </p:nvSpPr>
          <p:spPr>
            <a:xfrm>
              <a:off x="2533" y="2241"/>
              <a:ext cx="641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0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6" name="Freeform 19"/>
            <p:cNvSpPr/>
            <p:nvPr/>
          </p:nvSpPr>
          <p:spPr>
            <a:xfrm>
              <a:off x="3049" y="2586"/>
              <a:ext cx="734" cy="451"/>
            </a:xfrm>
            <a:custGeom>
              <a:avLst/>
              <a:gdLst/>
              <a:ahLst/>
              <a:cxnLst>
                <a:cxn ang="0">
                  <a:pos x="531" y="2"/>
                </a:cxn>
                <a:cxn ang="0">
                  <a:pos x="429" y="6"/>
                </a:cxn>
                <a:cxn ang="0">
                  <a:pos x="295" y="352"/>
                </a:cxn>
                <a:cxn ang="0">
                  <a:pos x="186" y="602"/>
                </a:cxn>
                <a:cxn ang="0">
                  <a:pos x="145" y="913"/>
                </a:cxn>
                <a:cxn ang="0">
                  <a:pos x="5" y="1269"/>
                </a:cxn>
                <a:cxn ang="0">
                  <a:pos x="2" y="1707"/>
                </a:cxn>
                <a:cxn ang="0">
                  <a:pos x="0" y="2060"/>
                </a:cxn>
                <a:cxn ang="0">
                  <a:pos x="0" y="10482"/>
                </a:cxn>
                <a:cxn ang="0">
                  <a:pos x="2" y="10872"/>
                </a:cxn>
                <a:cxn ang="0">
                  <a:pos x="5" y="11270"/>
                </a:cxn>
                <a:cxn ang="0">
                  <a:pos x="145" y="11615"/>
                </a:cxn>
                <a:cxn ang="0">
                  <a:pos x="186" y="11966"/>
                </a:cxn>
                <a:cxn ang="0">
                  <a:pos x="295" y="12187"/>
                </a:cxn>
                <a:cxn ang="0">
                  <a:pos x="429" y="12391"/>
                </a:cxn>
                <a:cxn ang="0">
                  <a:pos x="531" y="12485"/>
                </a:cxn>
                <a:cxn ang="0">
                  <a:pos x="685" y="12529"/>
                </a:cxn>
                <a:cxn ang="0">
                  <a:pos x="6930" y="12529"/>
                </a:cxn>
                <a:cxn ang="0">
                  <a:pos x="7067" y="12485"/>
                </a:cxn>
                <a:cxn ang="0">
                  <a:pos x="7197" y="12391"/>
                </a:cxn>
                <a:cxn ang="0">
                  <a:pos x="7313" y="12187"/>
                </a:cxn>
                <a:cxn ang="0">
                  <a:pos x="7398" y="11966"/>
                </a:cxn>
                <a:cxn ang="0">
                  <a:pos x="7485" y="11615"/>
                </a:cxn>
                <a:cxn ang="0">
                  <a:pos x="7546" y="11270"/>
                </a:cxn>
                <a:cxn ang="0">
                  <a:pos x="7549" y="10872"/>
                </a:cxn>
                <a:cxn ang="0">
                  <a:pos x="7607" y="10482"/>
                </a:cxn>
                <a:cxn ang="0">
                  <a:pos x="7607" y="2060"/>
                </a:cxn>
                <a:cxn ang="0">
                  <a:pos x="7549" y="1707"/>
                </a:cxn>
                <a:cxn ang="0">
                  <a:pos x="7546" y="1269"/>
                </a:cxn>
                <a:cxn ang="0">
                  <a:pos x="7485" y="913"/>
                </a:cxn>
                <a:cxn ang="0">
                  <a:pos x="7398" y="602"/>
                </a:cxn>
                <a:cxn ang="0">
                  <a:pos x="7313" y="352"/>
                </a:cxn>
                <a:cxn ang="0">
                  <a:pos x="7197" y="6"/>
                </a:cxn>
                <a:cxn ang="0">
                  <a:pos x="7067" y="2"/>
                </a:cxn>
                <a:cxn ang="0">
                  <a:pos x="6930" y="0"/>
                </a:cxn>
                <a:cxn ang="0">
                  <a:pos x="685" y="0"/>
                </a:cxn>
              </a:cxnLst>
              <a:pathLst>
                <a:path w="704" h="425">
                  <a:moveTo>
                    <a:pt x="50" y="2"/>
                  </a:moveTo>
                  <a:lnTo>
                    <a:pt x="39" y="6"/>
                  </a:lnTo>
                  <a:lnTo>
                    <a:pt x="29" y="12"/>
                  </a:lnTo>
                  <a:lnTo>
                    <a:pt x="18" y="21"/>
                  </a:lnTo>
                  <a:lnTo>
                    <a:pt x="12" y="31"/>
                  </a:lnTo>
                  <a:lnTo>
                    <a:pt x="5" y="42"/>
                  </a:lnTo>
                  <a:lnTo>
                    <a:pt x="2" y="57"/>
                  </a:lnTo>
                  <a:lnTo>
                    <a:pt x="0" y="70"/>
                  </a:lnTo>
                  <a:lnTo>
                    <a:pt x="0" y="355"/>
                  </a:lnTo>
                  <a:lnTo>
                    <a:pt x="2" y="369"/>
                  </a:lnTo>
                  <a:lnTo>
                    <a:pt x="5" y="382"/>
                  </a:lnTo>
                  <a:lnTo>
                    <a:pt x="12" y="394"/>
                  </a:lnTo>
                  <a:lnTo>
                    <a:pt x="18" y="406"/>
                  </a:lnTo>
                  <a:lnTo>
                    <a:pt x="29" y="413"/>
                  </a:lnTo>
                  <a:lnTo>
                    <a:pt x="39" y="419"/>
                  </a:lnTo>
                  <a:lnTo>
                    <a:pt x="50" y="423"/>
                  </a:lnTo>
                  <a:lnTo>
                    <a:pt x="64" y="425"/>
                  </a:lnTo>
                  <a:lnTo>
                    <a:pt x="642" y="425"/>
                  </a:lnTo>
                  <a:lnTo>
                    <a:pt x="656" y="423"/>
                  </a:lnTo>
                  <a:lnTo>
                    <a:pt x="667" y="419"/>
                  </a:lnTo>
                  <a:lnTo>
                    <a:pt x="677" y="413"/>
                  </a:lnTo>
                  <a:lnTo>
                    <a:pt x="686" y="406"/>
                  </a:lnTo>
                  <a:lnTo>
                    <a:pt x="694" y="394"/>
                  </a:lnTo>
                  <a:lnTo>
                    <a:pt x="699" y="382"/>
                  </a:lnTo>
                  <a:lnTo>
                    <a:pt x="701" y="369"/>
                  </a:lnTo>
                  <a:lnTo>
                    <a:pt x="704" y="355"/>
                  </a:lnTo>
                  <a:lnTo>
                    <a:pt x="704" y="70"/>
                  </a:lnTo>
                  <a:lnTo>
                    <a:pt x="701" y="57"/>
                  </a:lnTo>
                  <a:lnTo>
                    <a:pt x="699" y="42"/>
                  </a:lnTo>
                  <a:lnTo>
                    <a:pt x="694" y="31"/>
                  </a:lnTo>
                  <a:lnTo>
                    <a:pt x="686" y="21"/>
                  </a:lnTo>
                  <a:lnTo>
                    <a:pt x="677" y="12"/>
                  </a:lnTo>
                  <a:lnTo>
                    <a:pt x="667" y="6"/>
                  </a:lnTo>
                  <a:lnTo>
                    <a:pt x="656" y="2"/>
                  </a:lnTo>
                  <a:lnTo>
                    <a:pt x="642" y="0"/>
                  </a:lnTo>
                  <a:lnTo>
                    <a:pt x="64" y="0"/>
                  </a:lnTo>
                  <a:lnTo>
                    <a:pt x="50" y="2"/>
                  </a:lnTo>
                  <a:close/>
                </a:path>
              </a:pathLst>
            </a:cu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17" name="Rectangle 20"/>
            <p:cNvSpPr/>
            <p:nvPr/>
          </p:nvSpPr>
          <p:spPr>
            <a:xfrm>
              <a:off x="3079" y="2594"/>
              <a:ext cx="672" cy="15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8" name="Text Box 21"/>
            <p:cNvSpPr txBox="1"/>
            <p:nvPr/>
          </p:nvSpPr>
          <p:spPr>
            <a:xfrm>
              <a:off x="3079" y="2593"/>
              <a:ext cx="37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9" name="Text Box 22"/>
            <p:cNvSpPr txBox="1"/>
            <p:nvPr/>
          </p:nvSpPr>
          <p:spPr>
            <a:xfrm>
              <a:off x="3140" y="2591"/>
              <a:ext cx="563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endParaRPr lang="zh-CN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0" name="Rectangle 23"/>
            <p:cNvSpPr/>
            <p:nvPr/>
          </p:nvSpPr>
          <p:spPr>
            <a:xfrm>
              <a:off x="3718" y="2594"/>
              <a:ext cx="30" cy="15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1" name="Rectangle 24"/>
            <p:cNvSpPr/>
            <p:nvPr/>
          </p:nvSpPr>
          <p:spPr>
            <a:xfrm>
              <a:off x="3211" y="2744"/>
              <a:ext cx="396" cy="1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2" name="Text Box 25"/>
            <p:cNvSpPr txBox="1"/>
            <p:nvPr/>
          </p:nvSpPr>
          <p:spPr>
            <a:xfrm>
              <a:off x="3185" y="2742"/>
              <a:ext cx="545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endParaRPr lang="zh-CN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3" name="Rectangle 26"/>
            <p:cNvSpPr/>
            <p:nvPr/>
          </p:nvSpPr>
          <p:spPr>
            <a:xfrm>
              <a:off x="3116" y="2895"/>
              <a:ext cx="639" cy="16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4" name="Text Box 27"/>
            <p:cNvSpPr txBox="1"/>
            <p:nvPr/>
          </p:nvSpPr>
          <p:spPr>
            <a:xfrm>
              <a:off x="3098" y="2900"/>
              <a:ext cx="625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5" name="Freeform 28"/>
            <p:cNvSpPr/>
            <p:nvPr/>
          </p:nvSpPr>
          <p:spPr>
            <a:xfrm>
              <a:off x="1728" y="2619"/>
              <a:ext cx="735" cy="360"/>
            </a:xfrm>
            <a:custGeom>
              <a:avLst/>
              <a:gdLst/>
              <a:ahLst/>
              <a:cxnLst>
                <a:cxn ang="0">
                  <a:pos x="406" y="2"/>
                </a:cxn>
                <a:cxn ang="0">
                  <a:pos x="306" y="4"/>
                </a:cxn>
                <a:cxn ang="0">
                  <a:pos x="149" y="463"/>
                </a:cxn>
                <a:cxn ang="0">
                  <a:pos x="4" y="1009"/>
                </a:cxn>
                <a:cxn ang="0">
                  <a:pos x="2" y="1362"/>
                </a:cxn>
                <a:cxn ang="0">
                  <a:pos x="0" y="1686"/>
                </a:cxn>
                <a:cxn ang="0">
                  <a:pos x="0" y="8704"/>
                </a:cxn>
                <a:cxn ang="0">
                  <a:pos x="2" y="8986"/>
                </a:cxn>
                <a:cxn ang="0">
                  <a:pos x="4" y="9297"/>
                </a:cxn>
                <a:cxn ang="0">
                  <a:pos x="149" y="9834"/>
                </a:cxn>
                <a:cxn ang="0">
                  <a:pos x="205" y="10081"/>
                </a:cxn>
                <a:cxn ang="0">
                  <a:pos x="306" y="10304"/>
                </a:cxn>
                <a:cxn ang="0">
                  <a:pos x="406" y="10420"/>
                </a:cxn>
                <a:cxn ang="0">
                  <a:pos x="493" y="10423"/>
                </a:cxn>
                <a:cxn ang="0">
                  <a:pos x="6497" y="10423"/>
                </a:cxn>
                <a:cxn ang="0">
                  <a:pos x="6589" y="10420"/>
                </a:cxn>
                <a:cxn ang="0">
                  <a:pos x="6681" y="10304"/>
                </a:cxn>
                <a:cxn ang="0">
                  <a:pos x="6762" y="10081"/>
                </a:cxn>
                <a:cxn ang="0">
                  <a:pos x="6832" y="9834"/>
                </a:cxn>
                <a:cxn ang="0">
                  <a:pos x="6978" y="9297"/>
                </a:cxn>
                <a:cxn ang="0">
                  <a:pos x="6984" y="8986"/>
                </a:cxn>
                <a:cxn ang="0">
                  <a:pos x="6988" y="8704"/>
                </a:cxn>
                <a:cxn ang="0">
                  <a:pos x="6988" y="1686"/>
                </a:cxn>
                <a:cxn ang="0">
                  <a:pos x="6984" y="1362"/>
                </a:cxn>
                <a:cxn ang="0">
                  <a:pos x="6978" y="1009"/>
                </a:cxn>
                <a:cxn ang="0">
                  <a:pos x="6832" y="463"/>
                </a:cxn>
                <a:cxn ang="0">
                  <a:pos x="6681" y="4"/>
                </a:cxn>
                <a:cxn ang="0">
                  <a:pos x="6589" y="2"/>
                </a:cxn>
                <a:cxn ang="0">
                  <a:pos x="6497" y="0"/>
                </a:cxn>
                <a:cxn ang="0">
                  <a:pos x="493" y="0"/>
                </a:cxn>
              </a:cxnLst>
              <a:pathLst>
                <a:path w="706" h="339">
                  <a:moveTo>
                    <a:pt x="41" y="2"/>
                  </a:moveTo>
                  <a:lnTo>
                    <a:pt x="32" y="4"/>
                  </a:lnTo>
                  <a:lnTo>
                    <a:pt x="14" y="16"/>
                  </a:lnTo>
                  <a:lnTo>
                    <a:pt x="4" y="33"/>
                  </a:lnTo>
                  <a:lnTo>
                    <a:pt x="2" y="44"/>
                  </a:lnTo>
                  <a:lnTo>
                    <a:pt x="0" y="55"/>
                  </a:lnTo>
                  <a:lnTo>
                    <a:pt x="0" y="283"/>
                  </a:lnTo>
                  <a:lnTo>
                    <a:pt x="2" y="293"/>
                  </a:lnTo>
                  <a:lnTo>
                    <a:pt x="4" y="303"/>
                  </a:lnTo>
                  <a:lnTo>
                    <a:pt x="14" y="321"/>
                  </a:lnTo>
                  <a:lnTo>
                    <a:pt x="22" y="328"/>
                  </a:lnTo>
                  <a:lnTo>
                    <a:pt x="32" y="334"/>
                  </a:lnTo>
                  <a:lnTo>
                    <a:pt x="41" y="338"/>
                  </a:lnTo>
                  <a:lnTo>
                    <a:pt x="50" y="339"/>
                  </a:lnTo>
                  <a:lnTo>
                    <a:pt x="655" y="339"/>
                  </a:lnTo>
                  <a:lnTo>
                    <a:pt x="664" y="338"/>
                  </a:lnTo>
                  <a:lnTo>
                    <a:pt x="673" y="334"/>
                  </a:lnTo>
                  <a:lnTo>
                    <a:pt x="681" y="328"/>
                  </a:lnTo>
                  <a:lnTo>
                    <a:pt x="688" y="321"/>
                  </a:lnTo>
                  <a:lnTo>
                    <a:pt x="702" y="303"/>
                  </a:lnTo>
                  <a:lnTo>
                    <a:pt x="704" y="293"/>
                  </a:lnTo>
                  <a:lnTo>
                    <a:pt x="706" y="283"/>
                  </a:lnTo>
                  <a:lnTo>
                    <a:pt x="706" y="55"/>
                  </a:lnTo>
                  <a:lnTo>
                    <a:pt x="704" y="44"/>
                  </a:lnTo>
                  <a:lnTo>
                    <a:pt x="702" y="33"/>
                  </a:lnTo>
                  <a:lnTo>
                    <a:pt x="688" y="16"/>
                  </a:lnTo>
                  <a:lnTo>
                    <a:pt x="673" y="4"/>
                  </a:lnTo>
                  <a:lnTo>
                    <a:pt x="664" y="2"/>
                  </a:lnTo>
                  <a:lnTo>
                    <a:pt x="655" y="0"/>
                  </a:lnTo>
                  <a:lnTo>
                    <a:pt x="50" y="0"/>
                  </a:lnTo>
                  <a:lnTo>
                    <a:pt x="41" y="2"/>
                  </a:lnTo>
                  <a:close/>
                </a:path>
              </a:pathLst>
            </a:cu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26" name="Rectangle 29"/>
            <p:cNvSpPr/>
            <p:nvPr/>
          </p:nvSpPr>
          <p:spPr>
            <a:xfrm>
              <a:off x="1876" y="2653"/>
              <a:ext cx="454" cy="15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7" name="Text Box 30"/>
            <p:cNvSpPr txBox="1"/>
            <p:nvPr/>
          </p:nvSpPr>
          <p:spPr>
            <a:xfrm>
              <a:off x="1894" y="2651"/>
              <a:ext cx="366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endParaRPr lang="zh-CN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28" name="Rectangle 31"/>
            <p:cNvSpPr/>
            <p:nvPr/>
          </p:nvSpPr>
          <p:spPr>
            <a:xfrm>
              <a:off x="1794" y="2805"/>
              <a:ext cx="633" cy="15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9" name="Text Box 32"/>
            <p:cNvSpPr txBox="1"/>
            <p:nvPr/>
          </p:nvSpPr>
          <p:spPr>
            <a:xfrm>
              <a:off x="1838" y="2799"/>
              <a:ext cx="619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endParaRPr lang="zh-CN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30" name="Freeform 33"/>
            <p:cNvSpPr/>
            <p:nvPr/>
          </p:nvSpPr>
          <p:spPr>
            <a:xfrm>
              <a:off x="2878" y="3573"/>
              <a:ext cx="366" cy="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23" y="2283"/>
                </a:cxn>
                <a:cxn ang="0">
                  <a:pos x="0" y="4709"/>
                </a:cxn>
                <a:cxn ang="0">
                  <a:pos x="2847" y="4709"/>
                </a:cxn>
                <a:cxn ang="0">
                  <a:pos x="3825" y="2283"/>
                </a:cxn>
                <a:cxn ang="0">
                  <a:pos x="2847" y="0"/>
                </a:cxn>
              </a:cxnLst>
              <a:pathLst>
                <a:path w="351" h="165">
                  <a:moveTo>
                    <a:pt x="0" y="0"/>
                  </a:moveTo>
                  <a:lnTo>
                    <a:pt x="85" y="80"/>
                  </a:lnTo>
                  <a:lnTo>
                    <a:pt x="0" y="165"/>
                  </a:lnTo>
                  <a:lnTo>
                    <a:pt x="261" y="165"/>
                  </a:lnTo>
                  <a:lnTo>
                    <a:pt x="351" y="80"/>
                  </a:lnTo>
                  <a:lnTo>
                    <a:pt x="26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1" name="Freeform 34"/>
            <p:cNvSpPr/>
            <p:nvPr/>
          </p:nvSpPr>
          <p:spPr>
            <a:xfrm>
              <a:off x="2805" y="3524"/>
              <a:ext cx="360" cy="1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59" y="2937"/>
                </a:cxn>
                <a:cxn ang="0">
                  <a:pos x="0" y="5787"/>
                </a:cxn>
                <a:cxn ang="0">
                  <a:pos x="2924" y="5787"/>
                </a:cxn>
                <a:cxn ang="0">
                  <a:pos x="3893" y="2937"/>
                </a:cxn>
                <a:cxn ang="0">
                  <a:pos x="2924" y="0"/>
                </a:cxn>
              </a:cxnLst>
              <a:pathLst>
                <a:path w="345" h="173">
                  <a:moveTo>
                    <a:pt x="0" y="0"/>
                  </a:moveTo>
                  <a:lnTo>
                    <a:pt x="85" y="87"/>
                  </a:lnTo>
                  <a:lnTo>
                    <a:pt x="0" y="173"/>
                  </a:lnTo>
                  <a:lnTo>
                    <a:pt x="259" y="173"/>
                  </a:lnTo>
                  <a:lnTo>
                    <a:pt x="345" y="87"/>
                  </a:lnTo>
                  <a:lnTo>
                    <a:pt x="25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2" name="Freeform 35"/>
            <p:cNvSpPr/>
            <p:nvPr/>
          </p:nvSpPr>
          <p:spPr>
            <a:xfrm>
              <a:off x="2842" y="3549"/>
              <a:ext cx="357" cy="1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08" y="2123"/>
                </a:cxn>
                <a:cxn ang="0">
                  <a:pos x="0" y="4286"/>
                </a:cxn>
                <a:cxn ang="0">
                  <a:pos x="2557" y="4286"/>
                </a:cxn>
                <a:cxn ang="0">
                  <a:pos x="3373" y="2123"/>
                </a:cxn>
                <a:cxn ang="0">
                  <a:pos x="2557" y="0"/>
                </a:cxn>
              </a:cxnLst>
              <a:pathLst>
                <a:path w="343" h="173">
                  <a:moveTo>
                    <a:pt x="0" y="0"/>
                  </a:moveTo>
                  <a:lnTo>
                    <a:pt x="83" y="86"/>
                  </a:lnTo>
                  <a:lnTo>
                    <a:pt x="0" y="173"/>
                  </a:lnTo>
                  <a:lnTo>
                    <a:pt x="260" y="173"/>
                  </a:lnTo>
                  <a:lnTo>
                    <a:pt x="343" y="86"/>
                  </a:lnTo>
                  <a:lnTo>
                    <a:pt x="26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3" name="Freeform 36"/>
            <p:cNvSpPr/>
            <p:nvPr/>
          </p:nvSpPr>
          <p:spPr>
            <a:xfrm>
              <a:off x="3213" y="2154"/>
              <a:ext cx="146" cy="370"/>
            </a:xfrm>
            <a:custGeom>
              <a:avLst/>
              <a:gdLst/>
              <a:ahLst/>
              <a:cxnLst>
                <a:cxn ang="0">
                  <a:pos x="1527" y="8857"/>
                </a:cxn>
                <a:cxn ang="0">
                  <a:pos x="1527" y="8689"/>
                </a:cxn>
                <a:cxn ang="0">
                  <a:pos x="1527" y="8330"/>
                </a:cxn>
                <a:cxn ang="0">
                  <a:pos x="1527" y="8046"/>
                </a:cxn>
                <a:cxn ang="0">
                  <a:pos x="1464" y="8046"/>
                </a:cxn>
                <a:cxn ang="0">
                  <a:pos x="1464" y="7775"/>
                </a:cxn>
                <a:cxn ang="0">
                  <a:pos x="1464" y="7497"/>
                </a:cxn>
                <a:cxn ang="0">
                  <a:pos x="1464" y="7302"/>
                </a:cxn>
                <a:cxn ang="0">
                  <a:pos x="1397" y="7011"/>
                </a:cxn>
                <a:cxn ang="0">
                  <a:pos x="1397" y="6807"/>
                </a:cxn>
                <a:cxn ang="0">
                  <a:pos x="1397" y="6533"/>
                </a:cxn>
                <a:cxn ang="0">
                  <a:pos x="1299" y="6238"/>
                </a:cxn>
                <a:cxn ang="0">
                  <a:pos x="1299" y="6059"/>
                </a:cxn>
                <a:cxn ang="0">
                  <a:pos x="1299" y="5715"/>
                </a:cxn>
                <a:cxn ang="0">
                  <a:pos x="1233" y="5715"/>
                </a:cxn>
                <a:cxn ang="0">
                  <a:pos x="1233" y="5423"/>
                </a:cxn>
                <a:cxn ang="0">
                  <a:pos x="1233" y="5240"/>
                </a:cxn>
                <a:cxn ang="0">
                  <a:pos x="1133" y="4928"/>
                </a:cxn>
                <a:cxn ang="0">
                  <a:pos x="1133" y="4711"/>
                </a:cxn>
                <a:cxn ang="0">
                  <a:pos x="1085" y="4711"/>
                </a:cxn>
                <a:cxn ang="0">
                  <a:pos x="1085" y="4431"/>
                </a:cxn>
                <a:cxn ang="0">
                  <a:pos x="1085" y="4201"/>
                </a:cxn>
                <a:cxn ang="0">
                  <a:pos x="997" y="4201"/>
                </a:cxn>
                <a:cxn ang="0">
                  <a:pos x="997" y="3951"/>
                </a:cxn>
                <a:cxn ang="0">
                  <a:pos x="997" y="3627"/>
                </a:cxn>
                <a:cxn ang="0">
                  <a:pos x="918" y="3627"/>
                </a:cxn>
                <a:cxn ang="0">
                  <a:pos x="918" y="3379"/>
                </a:cxn>
                <a:cxn ang="0">
                  <a:pos x="843" y="3125"/>
                </a:cxn>
                <a:cxn ang="0">
                  <a:pos x="843" y="2908"/>
                </a:cxn>
                <a:cxn ang="0">
                  <a:pos x="773" y="2908"/>
                </a:cxn>
                <a:cxn ang="0">
                  <a:pos x="773" y="2600"/>
                </a:cxn>
                <a:cxn ang="0">
                  <a:pos x="683" y="2600"/>
                </a:cxn>
                <a:cxn ang="0">
                  <a:pos x="683" y="2419"/>
                </a:cxn>
                <a:cxn ang="0">
                  <a:pos x="628" y="2419"/>
                </a:cxn>
                <a:cxn ang="0">
                  <a:pos x="628" y="2038"/>
                </a:cxn>
                <a:cxn ang="0">
                  <a:pos x="530" y="2038"/>
                </a:cxn>
                <a:cxn ang="0">
                  <a:pos x="683" y="0"/>
                </a:cxn>
                <a:cxn ang="0">
                  <a:pos x="0" y="2908"/>
                </a:cxn>
                <a:cxn ang="0">
                  <a:pos x="170" y="8857"/>
                </a:cxn>
                <a:cxn ang="0">
                  <a:pos x="219" y="7011"/>
                </a:cxn>
                <a:cxn ang="0">
                  <a:pos x="282" y="7302"/>
                </a:cxn>
                <a:cxn ang="0">
                  <a:pos x="395" y="7497"/>
                </a:cxn>
                <a:cxn ang="0">
                  <a:pos x="448" y="7775"/>
                </a:cxn>
                <a:cxn ang="0">
                  <a:pos x="530" y="8046"/>
                </a:cxn>
                <a:cxn ang="0">
                  <a:pos x="530" y="8330"/>
                </a:cxn>
                <a:cxn ang="0">
                  <a:pos x="628" y="8689"/>
                </a:cxn>
                <a:cxn ang="0">
                  <a:pos x="628" y="8857"/>
                </a:cxn>
                <a:cxn ang="0">
                  <a:pos x="683" y="9137"/>
                </a:cxn>
                <a:cxn ang="0">
                  <a:pos x="683" y="9346"/>
                </a:cxn>
                <a:cxn ang="0">
                  <a:pos x="683" y="9615"/>
                </a:cxn>
                <a:cxn ang="0">
                  <a:pos x="773" y="9909"/>
                </a:cxn>
                <a:cxn ang="0">
                  <a:pos x="773" y="10187"/>
                </a:cxn>
                <a:cxn ang="0">
                  <a:pos x="843" y="10668"/>
                </a:cxn>
                <a:cxn ang="0">
                  <a:pos x="843" y="10932"/>
                </a:cxn>
                <a:cxn ang="0">
                  <a:pos x="843" y="11201"/>
                </a:cxn>
                <a:cxn ang="0">
                  <a:pos x="843" y="11448"/>
                </a:cxn>
                <a:cxn ang="0">
                  <a:pos x="1527" y="9137"/>
                </a:cxn>
              </a:cxnLst>
              <a:pathLst>
                <a:path w="140" h="348">
                  <a:moveTo>
                    <a:pt x="140" y="269"/>
                  </a:moveTo>
                  <a:lnTo>
                    <a:pt x="140" y="263"/>
                  </a:lnTo>
                  <a:lnTo>
                    <a:pt x="140" y="253"/>
                  </a:lnTo>
                  <a:lnTo>
                    <a:pt x="140" y="245"/>
                  </a:lnTo>
                  <a:lnTo>
                    <a:pt x="134" y="245"/>
                  </a:lnTo>
                  <a:lnTo>
                    <a:pt x="134" y="237"/>
                  </a:lnTo>
                  <a:lnTo>
                    <a:pt x="134" y="229"/>
                  </a:lnTo>
                  <a:lnTo>
                    <a:pt x="134" y="222"/>
                  </a:lnTo>
                  <a:lnTo>
                    <a:pt x="127" y="214"/>
                  </a:lnTo>
                  <a:lnTo>
                    <a:pt x="127" y="206"/>
                  </a:lnTo>
                  <a:lnTo>
                    <a:pt x="127" y="199"/>
                  </a:lnTo>
                  <a:lnTo>
                    <a:pt x="119" y="190"/>
                  </a:lnTo>
                  <a:lnTo>
                    <a:pt x="119" y="183"/>
                  </a:lnTo>
                  <a:lnTo>
                    <a:pt x="119" y="174"/>
                  </a:lnTo>
                  <a:lnTo>
                    <a:pt x="113" y="174"/>
                  </a:lnTo>
                  <a:lnTo>
                    <a:pt x="113" y="165"/>
                  </a:lnTo>
                  <a:lnTo>
                    <a:pt x="113" y="159"/>
                  </a:lnTo>
                  <a:lnTo>
                    <a:pt x="104" y="150"/>
                  </a:lnTo>
                  <a:lnTo>
                    <a:pt x="104" y="142"/>
                  </a:lnTo>
                  <a:lnTo>
                    <a:pt x="99" y="142"/>
                  </a:lnTo>
                  <a:lnTo>
                    <a:pt x="99" y="134"/>
                  </a:lnTo>
                  <a:lnTo>
                    <a:pt x="99" y="127"/>
                  </a:lnTo>
                  <a:lnTo>
                    <a:pt x="91" y="127"/>
                  </a:lnTo>
                  <a:lnTo>
                    <a:pt x="91" y="119"/>
                  </a:lnTo>
                  <a:lnTo>
                    <a:pt x="91" y="111"/>
                  </a:lnTo>
                  <a:lnTo>
                    <a:pt x="84" y="111"/>
                  </a:lnTo>
                  <a:lnTo>
                    <a:pt x="84" y="103"/>
                  </a:lnTo>
                  <a:lnTo>
                    <a:pt x="77" y="95"/>
                  </a:lnTo>
                  <a:lnTo>
                    <a:pt x="77" y="87"/>
                  </a:lnTo>
                  <a:lnTo>
                    <a:pt x="70" y="87"/>
                  </a:lnTo>
                  <a:lnTo>
                    <a:pt x="70" y="79"/>
                  </a:lnTo>
                  <a:lnTo>
                    <a:pt x="62" y="79"/>
                  </a:lnTo>
                  <a:lnTo>
                    <a:pt x="62" y="72"/>
                  </a:lnTo>
                  <a:lnTo>
                    <a:pt x="57" y="72"/>
                  </a:lnTo>
                  <a:lnTo>
                    <a:pt x="57" y="63"/>
                  </a:lnTo>
                  <a:lnTo>
                    <a:pt x="49" y="63"/>
                  </a:lnTo>
                  <a:lnTo>
                    <a:pt x="62" y="0"/>
                  </a:lnTo>
                  <a:lnTo>
                    <a:pt x="0" y="87"/>
                  </a:lnTo>
                  <a:lnTo>
                    <a:pt x="15" y="269"/>
                  </a:lnTo>
                  <a:lnTo>
                    <a:pt x="21" y="214"/>
                  </a:lnTo>
                  <a:lnTo>
                    <a:pt x="27" y="222"/>
                  </a:lnTo>
                  <a:lnTo>
                    <a:pt x="35" y="229"/>
                  </a:lnTo>
                  <a:lnTo>
                    <a:pt x="41" y="237"/>
                  </a:lnTo>
                  <a:lnTo>
                    <a:pt x="49" y="245"/>
                  </a:lnTo>
                  <a:lnTo>
                    <a:pt x="49" y="253"/>
                  </a:lnTo>
                  <a:lnTo>
                    <a:pt x="57" y="263"/>
                  </a:lnTo>
                  <a:lnTo>
                    <a:pt x="57" y="269"/>
                  </a:lnTo>
                  <a:lnTo>
                    <a:pt x="62" y="277"/>
                  </a:lnTo>
                  <a:lnTo>
                    <a:pt x="62" y="285"/>
                  </a:lnTo>
                  <a:lnTo>
                    <a:pt x="62" y="292"/>
                  </a:lnTo>
                  <a:lnTo>
                    <a:pt x="70" y="301"/>
                  </a:lnTo>
                  <a:lnTo>
                    <a:pt x="70" y="309"/>
                  </a:lnTo>
                  <a:lnTo>
                    <a:pt x="77" y="324"/>
                  </a:lnTo>
                  <a:lnTo>
                    <a:pt x="77" y="332"/>
                  </a:lnTo>
                  <a:lnTo>
                    <a:pt x="77" y="340"/>
                  </a:lnTo>
                  <a:lnTo>
                    <a:pt x="77" y="348"/>
                  </a:lnTo>
                  <a:lnTo>
                    <a:pt x="140" y="277"/>
                  </a:lnTo>
                  <a:lnTo>
                    <a:pt x="140" y="269"/>
                  </a:lnTo>
                  <a:close/>
                </a:path>
              </a:pathLst>
            </a:custGeom>
            <a:solidFill>
              <a:srgbClr val="00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4" name="Freeform 37"/>
            <p:cNvSpPr/>
            <p:nvPr/>
          </p:nvSpPr>
          <p:spPr>
            <a:xfrm>
              <a:off x="3258" y="3084"/>
              <a:ext cx="184" cy="292"/>
            </a:xfrm>
            <a:custGeom>
              <a:avLst/>
              <a:gdLst/>
              <a:ahLst/>
              <a:cxnLst>
                <a:cxn ang="0">
                  <a:pos x="318" y="8232"/>
                </a:cxn>
                <a:cxn ang="0">
                  <a:pos x="402" y="8232"/>
                </a:cxn>
                <a:cxn ang="0">
                  <a:pos x="402" y="8033"/>
                </a:cxn>
                <a:cxn ang="0">
                  <a:pos x="489" y="8033"/>
                </a:cxn>
                <a:cxn ang="0">
                  <a:pos x="489" y="7844"/>
                </a:cxn>
                <a:cxn ang="0">
                  <a:pos x="594" y="7565"/>
                </a:cxn>
                <a:cxn ang="0">
                  <a:pos x="594" y="7402"/>
                </a:cxn>
                <a:cxn ang="0">
                  <a:pos x="666" y="7402"/>
                </a:cxn>
                <a:cxn ang="0">
                  <a:pos x="666" y="7258"/>
                </a:cxn>
                <a:cxn ang="0">
                  <a:pos x="666" y="6988"/>
                </a:cxn>
                <a:cxn ang="0">
                  <a:pos x="732" y="6988"/>
                </a:cxn>
                <a:cxn ang="0">
                  <a:pos x="732" y="6835"/>
                </a:cxn>
                <a:cxn ang="0">
                  <a:pos x="732" y="6599"/>
                </a:cxn>
                <a:cxn ang="0">
                  <a:pos x="822" y="6599"/>
                </a:cxn>
                <a:cxn ang="0">
                  <a:pos x="822" y="6435"/>
                </a:cxn>
                <a:cxn ang="0">
                  <a:pos x="917" y="6215"/>
                </a:cxn>
                <a:cxn ang="0">
                  <a:pos x="917" y="5988"/>
                </a:cxn>
                <a:cxn ang="0">
                  <a:pos x="917" y="5812"/>
                </a:cxn>
                <a:cxn ang="0">
                  <a:pos x="999" y="5520"/>
                </a:cxn>
                <a:cxn ang="0">
                  <a:pos x="999" y="5410"/>
                </a:cxn>
                <a:cxn ang="0">
                  <a:pos x="999" y="5191"/>
                </a:cxn>
                <a:cxn ang="0">
                  <a:pos x="1080" y="4958"/>
                </a:cxn>
                <a:cxn ang="0">
                  <a:pos x="1080" y="4799"/>
                </a:cxn>
                <a:cxn ang="0">
                  <a:pos x="1080" y="4604"/>
                </a:cxn>
                <a:cxn ang="0">
                  <a:pos x="1158" y="4343"/>
                </a:cxn>
                <a:cxn ang="0">
                  <a:pos x="1158" y="4256"/>
                </a:cxn>
                <a:cxn ang="0">
                  <a:pos x="1158" y="4049"/>
                </a:cxn>
                <a:cxn ang="0">
                  <a:pos x="1158" y="3813"/>
                </a:cxn>
                <a:cxn ang="0">
                  <a:pos x="1252" y="3597"/>
                </a:cxn>
                <a:cxn ang="0">
                  <a:pos x="1252" y="3388"/>
                </a:cxn>
                <a:cxn ang="0">
                  <a:pos x="1252" y="3185"/>
                </a:cxn>
                <a:cxn ang="0">
                  <a:pos x="1252" y="3005"/>
                </a:cxn>
                <a:cxn ang="0">
                  <a:pos x="1624" y="3813"/>
                </a:cxn>
                <a:cxn ang="0">
                  <a:pos x="1080" y="0"/>
                </a:cxn>
                <a:cxn ang="0">
                  <a:pos x="224" y="364"/>
                </a:cxn>
                <a:cxn ang="0">
                  <a:pos x="594" y="1151"/>
                </a:cxn>
                <a:cxn ang="0">
                  <a:pos x="594" y="1534"/>
                </a:cxn>
                <a:cxn ang="0">
                  <a:pos x="489" y="1837"/>
                </a:cxn>
                <a:cxn ang="0">
                  <a:pos x="489" y="1952"/>
                </a:cxn>
                <a:cxn ang="0">
                  <a:pos x="489" y="2360"/>
                </a:cxn>
                <a:cxn ang="0">
                  <a:pos x="402" y="2633"/>
                </a:cxn>
                <a:cxn ang="0">
                  <a:pos x="402" y="2797"/>
                </a:cxn>
                <a:cxn ang="0">
                  <a:pos x="318" y="3005"/>
                </a:cxn>
                <a:cxn ang="0">
                  <a:pos x="318" y="3185"/>
                </a:cxn>
                <a:cxn ang="0">
                  <a:pos x="318" y="3388"/>
                </a:cxn>
                <a:cxn ang="0">
                  <a:pos x="224" y="3597"/>
                </a:cxn>
                <a:cxn ang="0">
                  <a:pos x="224" y="3813"/>
                </a:cxn>
                <a:cxn ang="0">
                  <a:pos x="146" y="4049"/>
                </a:cxn>
                <a:cxn ang="0">
                  <a:pos x="7" y="4256"/>
                </a:cxn>
                <a:cxn ang="0">
                  <a:pos x="7" y="4343"/>
                </a:cxn>
                <a:cxn ang="0">
                  <a:pos x="0" y="4343"/>
                </a:cxn>
                <a:cxn ang="0">
                  <a:pos x="0" y="4604"/>
                </a:cxn>
                <a:cxn ang="0">
                  <a:pos x="318" y="8388"/>
                </a:cxn>
              </a:cxnLst>
              <a:pathLst>
                <a:path w="177" h="275">
                  <a:moveTo>
                    <a:pt x="35" y="270"/>
                  </a:moveTo>
                  <a:lnTo>
                    <a:pt x="44" y="270"/>
                  </a:lnTo>
                  <a:lnTo>
                    <a:pt x="44" y="264"/>
                  </a:lnTo>
                  <a:lnTo>
                    <a:pt x="54" y="264"/>
                  </a:lnTo>
                  <a:lnTo>
                    <a:pt x="54" y="256"/>
                  </a:lnTo>
                  <a:lnTo>
                    <a:pt x="64" y="249"/>
                  </a:lnTo>
                  <a:lnTo>
                    <a:pt x="64" y="242"/>
                  </a:lnTo>
                  <a:lnTo>
                    <a:pt x="73" y="242"/>
                  </a:lnTo>
                  <a:lnTo>
                    <a:pt x="73" y="237"/>
                  </a:lnTo>
                  <a:lnTo>
                    <a:pt x="73" y="229"/>
                  </a:lnTo>
                  <a:lnTo>
                    <a:pt x="81" y="229"/>
                  </a:lnTo>
                  <a:lnTo>
                    <a:pt x="81" y="223"/>
                  </a:lnTo>
                  <a:lnTo>
                    <a:pt x="81" y="217"/>
                  </a:lnTo>
                  <a:lnTo>
                    <a:pt x="90" y="217"/>
                  </a:lnTo>
                  <a:lnTo>
                    <a:pt x="90" y="209"/>
                  </a:lnTo>
                  <a:lnTo>
                    <a:pt x="100" y="204"/>
                  </a:lnTo>
                  <a:lnTo>
                    <a:pt x="100" y="196"/>
                  </a:lnTo>
                  <a:lnTo>
                    <a:pt x="100" y="190"/>
                  </a:lnTo>
                  <a:lnTo>
                    <a:pt x="110" y="182"/>
                  </a:lnTo>
                  <a:lnTo>
                    <a:pt x="110" y="176"/>
                  </a:lnTo>
                  <a:lnTo>
                    <a:pt x="110" y="170"/>
                  </a:lnTo>
                  <a:lnTo>
                    <a:pt x="119" y="163"/>
                  </a:lnTo>
                  <a:lnTo>
                    <a:pt x="119" y="157"/>
                  </a:lnTo>
                  <a:lnTo>
                    <a:pt x="119" y="151"/>
                  </a:lnTo>
                  <a:lnTo>
                    <a:pt x="127" y="143"/>
                  </a:lnTo>
                  <a:lnTo>
                    <a:pt x="127" y="138"/>
                  </a:lnTo>
                  <a:lnTo>
                    <a:pt x="127" y="132"/>
                  </a:lnTo>
                  <a:lnTo>
                    <a:pt x="127" y="124"/>
                  </a:lnTo>
                  <a:lnTo>
                    <a:pt x="137" y="118"/>
                  </a:lnTo>
                  <a:lnTo>
                    <a:pt x="137" y="111"/>
                  </a:lnTo>
                  <a:lnTo>
                    <a:pt x="137" y="104"/>
                  </a:lnTo>
                  <a:lnTo>
                    <a:pt x="137" y="99"/>
                  </a:lnTo>
                  <a:lnTo>
                    <a:pt x="177" y="124"/>
                  </a:lnTo>
                  <a:lnTo>
                    <a:pt x="119" y="0"/>
                  </a:lnTo>
                  <a:lnTo>
                    <a:pt x="26" y="12"/>
                  </a:lnTo>
                  <a:lnTo>
                    <a:pt x="64" y="38"/>
                  </a:lnTo>
                  <a:lnTo>
                    <a:pt x="64" y="50"/>
                  </a:lnTo>
                  <a:lnTo>
                    <a:pt x="54" y="59"/>
                  </a:lnTo>
                  <a:lnTo>
                    <a:pt x="54" y="64"/>
                  </a:lnTo>
                  <a:lnTo>
                    <a:pt x="54" y="77"/>
                  </a:lnTo>
                  <a:lnTo>
                    <a:pt x="44" y="85"/>
                  </a:lnTo>
                  <a:lnTo>
                    <a:pt x="44" y="91"/>
                  </a:lnTo>
                  <a:lnTo>
                    <a:pt x="35" y="99"/>
                  </a:lnTo>
                  <a:lnTo>
                    <a:pt x="35" y="104"/>
                  </a:lnTo>
                  <a:lnTo>
                    <a:pt x="35" y="111"/>
                  </a:lnTo>
                  <a:lnTo>
                    <a:pt x="26" y="118"/>
                  </a:lnTo>
                  <a:lnTo>
                    <a:pt x="26" y="124"/>
                  </a:lnTo>
                  <a:lnTo>
                    <a:pt x="15" y="132"/>
                  </a:lnTo>
                  <a:lnTo>
                    <a:pt x="7" y="138"/>
                  </a:lnTo>
                  <a:lnTo>
                    <a:pt x="7" y="143"/>
                  </a:lnTo>
                  <a:lnTo>
                    <a:pt x="0" y="143"/>
                  </a:lnTo>
                  <a:lnTo>
                    <a:pt x="0" y="151"/>
                  </a:lnTo>
                  <a:lnTo>
                    <a:pt x="35" y="275"/>
                  </a:lnTo>
                  <a:lnTo>
                    <a:pt x="35" y="270"/>
                  </a:lnTo>
                  <a:close/>
                </a:path>
              </a:pathLst>
            </a:custGeom>
            <a:solidFill>
              <a:srgbClr val="00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5" name="Freeform 38"/>
            <p:cNvSpPr/>
            <p:nvPr/>
          </p:nvSpPr>
          <p:spPr>
            <a:xfrm>
              <a:off x="2163" y="2998"/>
              <a:ext cx="169" cy="353"/>
            </a:xfrm>
            <a:custGeom>
              <a:avLst/>
              <a:gdLst/>
              <a:ahLst/>
              <a:cxnLst>
                <a:cxn ang="0">
                  <a:pos x="0" y="2577"/>
                </a:cxn>
                <a:cxn ang="0">
                  <a:pos x="0" y="2910"/>
                </a:cxn>
                <a:cxn ang="0">
                  <a:pos x="7" y="3125"/>
                </a:cxn>
                <a:cxn ang="0">
                  <a:pos x="7" y="3379"/>
                </a:cxn>
                <a:cxn ang="0">
                  <a:pos x="7" y="3630"/>
                </a:cxn>
                <a:cxn ang="0">
                  <a:pos x="170" y="3860"/>
                </a:cxn>
                <a:cxn ang="0">
                  <a:pos x="170" y="4178"/>
                </a:cxn>
                <a:cxn ang="0">
                  <a:pos x="170" y="4442"/>
                </a:cxn>
                <a:cxn ang="0">
                  <a:pos x="238" y="4723"/>
                </a:cxn>
                <a:cxn ang="0">
                  <a:pos x="238" y="4933"/>
                </a:cxn>
                <a:cxn ang="0">
                  <a:pos x="294" y="5191"/>
                </a:cxn>
                <a:cxn ang="0">
                  <a:pos x="294" y="5429"/>
                </a:cxn>
                <a:cxn ang="0">
                  <a:pos x="294" y="5702"/>
                </a:cxn>
                <a:cxn ang="0">
                  <a:pos x="411" y="5702"/>
                </a:cxn>
                <a:cxn ang="0">
                  <a:pos x="411" y="5930"/>
                </a:cxn>
                <a:cxn ang="0">
                  <a:pos x="449" y="6239"/>
                </a:cxn>
                <a:cxn ang="0">
                  <a:pos x="449" y="6447"/>
                </a:cxn>
                <a:cxn ang="0">
                  <a:pos x="531" y="6807"/>
                </a:cxn>
                <a:cxn ang="0">
                  <a:pos x="531" y="7026"/>
                </a:cxn>
                <a:cxn ang="0">
                  <a:pos x="629" y="7257"/>
                </a:cxn>
                <a:cxn ang="0">
                  <a:pos x="713" y="7500"/>
                </a:cxn>
                <a:cxn ang="0">
                  <a:pos x="713" y="7792"/>
                </a:cxn>
                <a:cxn ang="0">
                  <a:pos x="777" y="7792"/>
                </a:cxn>
                <a:cxn ang="0">
                  <a:pos x="777" y="8058"/>
                </a:cxn>
                <a:cxn ang="0">
                  <a:pos x="877" y="8285"/>
                </a:cxn>
                <a:cxn ang="0">
                  <a:pos x="877" y="8568"/>
                </a:cxn>
                <a:cxn ang="0">
                  <a:pos x="934" y="8568"/>
                </a:cxn>
                <a:cxn ang="0">
                  <a:pos x="1016" y="8809"/>
                </a:cxn>
                <a:cxn ang="0">
                  <a:pos x="713" y="10950"/>
                </a:cxn>
                <a:cxn ang="0">
                  <a:pos x="1736" y="8285"/>
                </a:cxn>
                <a:cxn ang="0">
                  <a:pos x="1809" y="2910"/>
                </a:cxn>
                <a:cxn ang="0">
                  <a:pos x="1584" y="4442"/>
                </a:cxn>
                <a:cxn ang="0">
                  <a:pos x="1488" y="4178"/>
                </a:cxn>
                <a:cxn ang="0">
                  <a:pos x="1403" y="3860"/>
                </a:cxn>
                <a:cxn ang="0">
                  <a:pos x="1337" y="3630"/>
                </a:cxn>
                <a:cxn ang="0">
                  <a:pos x="1256" y="3379"/>
                </a:cxn>
                <a:cxn ang="0">
                  <a:pos x="1256" y="3125"/>
                </a:cxn>
                <a:cxn ang="0">
                  <a:pos x="1185" y="2910"/>
                </a:cxn>
                <a:cxn ang="0">
                  <a:pos x="1106" y="2577"/>
                </a:cxn>
                <a:cxn ang="0">
                  <a:pos x="1106" y="2421"/>
                </a:cxn>
                <a:cxn ang="0">
                  <a:pos x="1016" y="2034"/>
                </a:cxn>
                <a:cxn ang="0">
                  <a:pos x="1016" y="1799"/>
                </a:cxn>
                <a:cxn ang="0">
                  <a:pos x="934" y="1577"/>
                </a:cxn>
                <a:cxn ang="0">
                  <a:pos x="934" y="1311"/>
                </a:cxn>
                <a:cxn ang="0">
                  <a:pos x="934" y="810"/>
                </a:cxn>
                <a:cxn ang="0">
                  <a:pos x="877" y="497"/>
                </a:cxn>
                <a:cxn ang="0">
                  <a:pos x="877" y="304"/>
                </a:cxn>
                <a:cxn ang="0">
                  <a:pos x="877" y="0"/>
                </a:cxn>
                <a:cxn ang="0">
                  <a:pos x="0" y="2577"/>
                </a:cxn>
              </a:cxnLst>
              <a:pathLst>
                <a:path w="162" h="332">
                  <a:moveTo>
                    <a:pt x="0" y="78"/>
                  </a:moveTo>
                  <a:lnTo>
                    <a:pt x="0" y="87"/>
                  </a:lnTo>
                  <a:lnTo>
                    <a:pt x="7" y="95"/>
                  </a:lnTo>
                  <a:lnTo>
                    <a:pt x="7" y="103"/>
                  </a:lnTo>
                  <a:lnTo>
                    <a:pt x="7" y="111"/>
                  </a:lnTo>
                  <a:lnTo>
                    <a:pt x="15" y="118"/>
                  </a:lnTo>
                  <a:lnTo>
                    <a:pt x="15" y="126"/>
                  </a:lnTo>
                  <a:lnTo>
                    <a:pt x="15" y="134"/>
                  </a:lnTo>
                  <a:lnTo>
                    <a:pt x="23" y="142"/>
                  </a:lnTo>
                  <a:lnTo>
                    <a:pt x="23" y="150"/>
                  </a:lnTo>
                  <a:lnTo>
                    <a:pt x="28" y="158"/>
                  </a:lnTo>
                  <a:lnTo>
                    <a:pt x="28" y="165"/>
                  </a:lnTo>
                  <a:lnTo>
                    <a:pt x="28" y="172"/>
                  </a:lnTo>
                  <a:lnTo>
                    <a:pt x="36" y="172"/>
                  </a:lnTo>
                  <a:lnTo>
                    <a:pt x="36" y="180"/>
                  </a:lnTo>
                  <a:lnTo>
                    <a:pt x="41" y="190"/>
                  </a:lnTo>
                  <a:lnTo>
                    <a:pt x="41" y="195"/>
                  </a:lnTo>
                  <a:lnTo>
                    <a:pt x="49" y="205"/>
                  </a:lnTo>
                  <a:lnTo>
                    <a:pt x="49" y="214"/>
                  </a:lnTo>
                  <a:lnTo>
                    <a:pt x="57" y="219"/>
                  </a:lnTo>
                  <a:lnTo>
                    <a:pt x="64" y="229"/>
                  </a:lnTo>
                  <a:lnTo>
                    <a:pt x="64" y="237"/>
                  </a:lnTo>
                  <a:lnTo>
                    <a:pt x="71" y="237"/>
                  </a:lnTo>
                  <a:lnTo>
                    <a:pt x="71" y="245"/>
                  </a:lnTo>
                  <a:lnTo>
                    <a:pt x="78" y="252"/>
                  </a:lnTo>
                  <a:lnTo>
                    <a:pt x="78" y="260"/>
                  </a:lnTo>
                  <a:lnTo>
                    <a:pt x="84" y="260"/>
                  </a:lnTo>
                  <a:lnTo>
                    <a:pt x="92" y="268"/>
                  </a:lnTo>
                  <a:lnTo>
                    <a:pt x="64" y="332"/>
                  </a:lnTo>
                  <a:lnTo>
                    <a:pt x="156" y="252"/>
                  </a:lnTo>
                  <a:lnTo>
                    <a:pt x="162" y="87"/>
                  </a:lnTo>
                  <a:lnTo>
                    <a:pt x="141" y="134"/>
                  </a:lnTo>
                  <a:lnTo>
                    <a:pt x="134" y="126"/>
                  </a:lnTo>
                  <a:lnTo>
                    <a:pt x="126" y="118"/>
                  </a:lnTo>
                  <a:lnTo>
                    <a:pt x="119" y="111"/>
                  </a:lnTo>
                  <a:lnTo>
                    <a:pt x="113" y="103"/>
                  </a:lnTo>
                  <a:lnTo>
                    <a:pt x="113" y="95"/>
                  </a:lnTo>
                  <a:lnTo>
                    <a:pt x="106" y="87"/>
                  </a:lnTo>
                  <a:lnTo>
                    <a:pt x="100" y="78"/>
                  </a:lnTo>
                  <a:lnTo>
                    <a:pt x="100" y="72"/>
                  </a:lnTo>
                  <a:lnTo>
                    <a:pt x="92" y="62"/>
                  </a:lnTo>
                  <a:lnTo>
                    <a:pt x="92" y="55"/>
                  </a:lnTo>
                  <a:lnTo>
                    <a:pt x="84" y="48"/>
                  </a:lnTo>
                  <a:lnTo>
                    <a:pt x="84" y="39"/>
                  </a:lnTo>
                  <a:lnTo>
                    <a:pt x="84" y="24"/>
                  </a:lnTo>
                  <a:lnTo>
                    <a:pt x="78" y="16"/>
                  </a:lnTo>
                  <a:lnTo>
                    <a:pt x="78" y="8"/>
                  </a:lnTo>
                  <a:lnTo>
                    <a:pt x="78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6" name="Freeform 39"/>
            <p:cNvSpPr/>
            <p:nvPr/>
          </p:nvSpPr>
          <p:spPr>
            <a:xfrm>
              <a:off x="2149" y="2238"/>
              <a:ext cx="198" cy="361"/>
            </a:xfrm>
            <a:custGeom>
              <a:avLst/>
              <a:gdLst/>
              <a:ahLst/>
              <a:cxnLst>
                <a:cxn ang="0">
                  <a:pos x="1539" y="344"/>
                </a:cxn>
                <a:cxn ang="0">
                  <a:pos x="1477" y="344"/>
                </a:cxn>
                <a:cxn ang="0">
                  <a:pos x="1477" y="535"/>
                </a:cxn>
                <a:cxn ang="0">
                  <a:pos x="1410" y="535"/>
                </a:cxn>
                <a:cxn ang="0">
                  <a:pos x="1410" y="832"/>
                </a:cxn>
                <a:cxn ang="0">
                  <a:pos x="1334" y="832"/>
                </a:cxn>
                <a:cxn ang="0">
                  <a:pos x="1334" y="1193"/>
                </a:cxn>
                <a:cxn ang="0">
                  <a:pos x="1233" y="1193"/>
                </a:cxn>
                <a:cxn ang="0">
                  <a:pos x="1233" y="1440"/>
                </a:cxn>
                <a:cxn ang="0">
                  <a:pos x="1183" y="1440"/>
                </a:cxn>
                <a:cxn ang="0">
                  <a:pos x="1183" y="1738"/>
                </a:cxn>
                <a:cxn ang="0">
                  <a:pos x="1133" y="2032"/>
                </a:cxn>
                <a:cxn ang="0">
                  <a:pos x="1017" y="2304"/>
                </a:cxn>
                <a:cxn ang="0">
                  <a:pos x="1017" y="2579"/>
                </a:cxn>
                <a:cxn ang="0">
                  <a:pos x="962" y="2833"/>
                </a:cxn>
                <a:cxn ang="0">
                  <a:pos x="863" y="3156"/>
                </a:cxn>
                <a:cxn ang="0">
                  <a:pos x="863" y="3422"/>
                </a:cxn>
                <a:cxn ang="0">
                  <a:pos x="795" y="3694"/>
                </a:cxn>
                <a:cxn ang="0">
                  <a:pos x="795" y="4004"/>
                </a:cxn>
                <a:cxn ang="0">
                  <a:pos x="721" y="4337"/>
                </a:cxn>
                <a:cxn ang="0">
                  <a:pos x="721" y="4601"/>
                </a:cxn>
                <a:cxn ang="0">
                  <a:pos x="645" y="4918"/>
                </a:cxn>
                <a:cxn ang="0">
                  <a:pos x="645" y="5150"/>
                </a:cxn>
                <a:cxn ang="0">
                  <a:pos x="645" y="5387"/>
                </a:cxn>
                <a:cxn ang="0">
                  <a:pos x="586" y="5699"/>
                </a:cxn>
                <a:cxn ang="0">
                  <a:pos x="586" y="6026"/>
                </a:cxn>
                <a:cxn ang="0">
                  <a:pos x="496" y="6302"/>
                </a:cxn>
                <a:cxn ang="0">
                  <a:pos x="496" y="6505"/>
                </a:cxn>
                <a:cxn ang="0">
                  <a:pos x="496" y="6833"/>
                </a:cxn>
                <a:cxn ang="0">
                  <a:pos x="445" y="7147"/>
                </a:cxn>
                <a:cxn ang="0">
                  <a:pos x="445" y="7377"/>
                </a:cxn>
                <a:cxn ang="0">
                  <a:pos x="445" y="7714"/>
                </a:cxn>
                <a:cxn ang="0">
                  <a:pos x="445" y="7998"/>
                </a:cxn>
                <a:cxn ang="0">
                  <a:pos x="0" y="6833"/>
                </a:cxn>
                <a:cxn ang="0">
                  <a:pos x="586" y="12189"/>
                </a:cxn>
                <a:cxn ang="0">
                  <a:pos x="1690" y="11432"/>
                </a:cxn>
                <a:cxn ang="0">
                  <a:pos x="1233" y="10286"/>
                </a:cxn>
                <a:cxn ang="0">
                  <a:pos x="1334" y="9963"/>
                </a:cxn>
                <a:cxn ang="0">
                  <a:pos x="1334" y="9425"/>
                </a:cxn>
                <a:cxn ang="0">
                  <a:pos x="1410" y="9152"/>
                </a:cxn>
                <a:cxn ang="0">
                  <a:pos x="1410" y="8890"/>
                </a:cxn>
                <a:cxn ang="0">
                  <a:pos x="1477" y="8312"/>
                </a:cxn>
                <a:cxn ang="0">
                  <a:pos x="1477" y="7998"/>
                </a:cxn>
                <a:cxn ang="0">
                  <a:pos x="1539" y="7714"/>
                </a:cxn>
                <a:cxn ang="0">
                  <a:pos x="1539" y="7377"/>
                </a:cxn>
                <a:cxn ang="0">
                  <a:pos x="1604" y="7147"/>
                </a:cxn>
                <a:cxn ang="0">
                  <a:pos x="1690" y="6833"/>
                </a:cxn>
                <a:cxn ang="0">
                  <a:pos x="1690" y="6505"/>
                </a:cxn>
                <a:cxn ang="0">
                  <a:pos x="1781" y="6505"/>
                </a:cxn>
                <a:cxn ang="0">
                  <a:pos x="1781" y="6302"/>
                </a:cxn>
                <a:cxn ang="0">
                  <a:pos x="1856" y="6026"/>
                </a:cxn>
                <a:cxn ang="0">
                  <a:pos x="1912" y="5699"/>
                </a:cxn>
                <a:cxn ang="0">
                  <a:pos x="1993" y="5387"/>
                </a:cxn>
                <a:cxn ang="0">
                  <a:pos x="1604" y="0"/>
                </a:cxn>
              </a:cxnLst>
              <a:pathLst>
                <a:path w="190" h="339">
                  <a:moveTo>
                    <a:pt x="147" y="9"/>
                  </a:moveTo>
                  <a:lnTo>
                    <a:pt x="141" y="9"/>
                  </a:lnTo>
                  <a:lnTo>
                    <a:pt x="141" y="16"/>
                  </a:lnTo>
                  <a:lnTo>
                    <a:pt x="134" y="16"/>
                  </a:lnTo>
                  <a:lnTo>
                    <a:pt x="134" y="23"/>
                  </a:lnTo>
                  <a:lnTo>
                    <a:pt x="126" y="23"/>
                  </a:lnTo>
                  <a:lnTo>
                    <a:pt x="126" y="33"/>
                  </a:lnTo>
                  <a:lnTo>
                    <a:pt x="118" y="33"/>
                  </a:lnTo>
                  <a:lnTo>
                    <a:pt x="118" y="39"/>
                  </a:lnTo>
                  <a:lnTo>
                    <a:pt x="113" y="39"/>
                  </a:lnTo>
                  <a:lnTo>
                    <a:pt x="113" y="48"/>
                  </a:lnTo>
                  <a:lnTo>
                    <a:pt x="107" y="56"/>
                  </a:lnTo>
                  <a:lnTo>
                    <a:pt x="98" y="64"/>
                  </a:lnTo>
                  <a:lnTo>
                    <a:pt x="98" y="71"/>
                  </a:lnTo>
                  <a:lnTo>
                    <a:pt x="92" y="79"/>
                  </a:lnTo>
                  <a:lnTo>
                    <a:pt x="83" y="87"/>
                  </a:lnTo>
                  <a:lnTo>
                    <a:pt x="83" y="95"/>
                  </a:lnTo>
                  <a:lnTo>
                    <a:pt x="77" y="103"/>
                  </a:lnTo>
                  <a:lnTo>
                    <a:pt x="77" y="111"/>
                  </a:lnTo>
                  <a:lnTo>
                    <a:pt x="69" y="120"/>
                  </a:lnTo>
                  <a:lnTo>
                    <a:pt x="69" y="127"/>
                  </a:lnTo>
                  <a:lnTo>
                    <a:pt x="61" y="136"/>
                  </a:lnTo>
                  <a:lnTo>
                    <a:pt x="61" y="143"/>
                  </a:lnTo>
                  <a:lnTo>
                    <a:pt x="61" y="151"/>
                  </a:lnTo>
                  <a:lnTo>
                    <a:pt x="56" y="159"/>
                  </a:lnTo>
                  <a:lnTo>
                    <a:pt x="56" y="167"/>
                  </a:lnTo>
                  <a:lnTo>
                    <a:pt x="48" y="174"/>
                  </a:lnTo>
                  <a:lnTo>
                    <a:pt x="48" y="182"/>
                  </a:lnTo>
                  <a:lnTo>
                    <a:pt x="48" y="190"/>
                  </a:lnTo>
                  <a:lnTo>
                    <a:pt x="43" y="197"/>
                  </a:lnTo>
                  <a:lnTo>
                    <a:pt x="43" y="207"/>
                  </a:lnTo>
                  <a:lnTo>
                    <a:pt x="43" y="213"/>
                  </a:lnTo>
                  <a:lnTo>
                    <a:pt x="43" y="223"/>
                  </a:lnTo>
                  <a:lnTo>
                    <a:pt x="0" y="190"/>
                  </a:lnTo>
                  <a:lnTo>
                    <a:pt x="56" y="339"/>
                  </a:lnTo>
                  <a:lnTo>
                    <a:pt x="161" y="317"/>
                  </a:lnTo>
                  <a:lnTo>
                    <a:pt x="118" y="285"/>
                  </a:lnTo>
                  <a:lnTo>
                    <a:pt x="126" y="277"/>
                  </a:lnTo>
                  <a:lnTo>
                    <a:pt x="126" y="262"/>
                  </a:lnTo>
                  <a:lnTo>
                    <a:pt x="134" y="254"/>
                  </a:lnTo>
                  <a:lnTo>
                    <a:pt x="134" y="247"/>
                  </a:lnTo>
                  <a:lnTo>
                    <a:pt x="141" y="231"/>
                  </a:lnTo>
                  <a:lnTo>
                    <a:pt x="141" y="223"/>
                  </a:lnTo>
                  <a:lnTo>
                    <a:pt x="147" y="213"/>
                  </a:lnTo>
                  <a:lnTo>
                    <a:pt x="147" y="207"/>
                  </a:lnTo>
                  <a:lnTo>
                    <a:pt x="153" y="197"/>
                  </a:lnTo>
                  <a:lnTo>
                    <a:pt x="161" y="190"/>
                  </a:lnTo>
                  <a:lnTo>
                    <a:pt x="161" y="182"/>
                  </a:lnTo>
                  <a:lnTo>
                    <a:pt x="169" y="182"/>
                  </a:lnTo>
                  <a:lnTo>
                    <a:pt x="169" y="174"/>
                  </a:lnTo>
                  <a:lnTo>
                    <a:pt x="176" y="167"/>
                  </a:lnTo>
                  <a:lnTo>
                    <a:pt x="182" y="159"/>
                  </a:lnTo>
                  <a:lnTo>
                    <a:pt x="190" y="151"/>
                  </a:lnTo>
                  <a:lnTo>
                    <a:pt x="153" y="0"/>
                  </a:lnTo>
                  <a:lnTo>
                    <a:pt x="147" y="9"/>
                  </a:lnTo>
                  <a:close/>
                </a:path>
              </a:pathLst>
            </a:custGeom>
            <a:solidFill>
              <a:srgbClr val="00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37" name="Rectangle 40"/>
            <p:cNvSpPr/>
            <p:nvPr/>
          </p:nvSpPr>
          <p:spPr>
            <a:xfrm>
              <a:off x="1788" y="1494"/>
              <a:ext cx="2015" cy="14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38" name="Text Box 41"/>
            <p:cNvSpPr txBox="1"/>
            <p:nvPr/>
          </p:nvSpPr>
          <p:spPr>
            <a:xfrm>
              <a:off x="1789" y="1497"/>
              <a:ext cx="121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39" name="Text Box 42"/>
            <p:cNvSpPr txBox="1"/>
            <p:nvPr/>
          </p:nvSpPr>
          <p:spPr>
            <a:xfrm>
              <a:off x="3058" y="1451"/>
              <a:ext cx="76" cy="155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6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endPara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40" name="Rectangle 43"/>
            <p:cNvSpPr/>
            <p:nvPr/>
          </p:nvSpPr>
          <p:spPr>
            <a:xfrm>
              <a:off x="1887" y="1347"/>
              <a:ext cx="1898" cy="13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1" name="Text Box 44"/>
            <p:cNvSpPr txBox="1"/>
            <p:nvPr/>
          </p:nvSpPr>
          <p:spPr>
            <a:xfrm>
              <a:off x="1891" y="1325"/>
              <a:ext cx="36" cy="136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4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42" name="Rectangle 45"/>
            <p:cNvSpPr/>
            <p:nvPr/>
          </p:nvSpPr>
          <p:spPr>
            <a:xfrm>
              <a:off x="1256" y="2519"/>
              <a:ext cx="92" cy="111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3" name="Rectangle 46"/>
            <p:cNvSpPr/>
            <p:nvPr/>
          </p:nvSpPr>
          <p:spPr>
            <a:xfrm>
              <a:off x="1329" y="2412"/>
              <a:ext cx="148" cy="141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44" name="Freeform 47"/>
            <p:cNvSpPr/>
            <p:nvPr/>
          </p:nvSpPr>
          <p:spPr>
            <a:xfrm>
              <a:off x="2274" y="2203"/>
              <a:ext cx="56" cy="14"/>
            </a:xfrm>
            <a:custGeom>
              <a:avLst/>
              <a:gdLst/>
              <a:ahLst/>
              <a:cxnLst>
                <a:cxn ang="0">
                  <a:pos x="425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25" y="843"/>
                </a:cxn>
              </a:cxnLst>
              <a:pathLst>
                <a:path w="54" h="13">
                  <a:moveTo>
                    <a:pt x="54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4" y="1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45" name="Freeform 48"/>
            <p:cNvSpPr/>
            <p:nvPr/>
          </p:nvSpPr>
          <p:spPr>
            <a:xfrm>
              <a:off x="2175" y="2203"/>
              <a:ext cx="55" cy="14"/>
            </a:xfrm>
            <a:custGeom>
              <a:avLst/>
              <a:gdLst/>
              <a:ahLst/>
              <a:cxnLst>
                <a:cxn ang="0">
                  <a:pos x="432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32" y="843"/>
                </a:cxn>
              </a:cxnLst>
              <a:pathLst>
                <a:path w="53" h="13">
                  <a:moveTo>
                    <a:pt x="53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3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46" name="Freeform 49"/>
            <p:cNvSpPr/>
            <p:nvPr/>
          </p:nvSpPr>
          <p:spPr>
            <a:xfrm>
              <a:off x="2075" y="2203"/>
              <a:ext cx="57" cy="14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16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47" name="Freeform 50"/>
            <p:cNvSpPr/>
            <p:nvPr/>
          </p:nvSpPr>
          <p:spPr>
            <a:xfrm>
              <a:off x="1977" y="2203"/>
              <a:ext cx="56" cy="14"/>
            </a:xfrm>
            <a:custGeom>
              <a:avLst/>
              <a:gdLst/>
              <a:ahLst/>
              <a:cxnLst>
                <a:cxn ang="0">
                  <a:pos x="425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25" y="843"/>
                </a:cxn>
              </a:cxnLst>
              <a:pathLst>
                <a:path w="54" h="13">
                  <a:moveTo>
                    <a:pt x="54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4" y="13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48" name="Freeform 51"/>
            <p:cNvSpPr/>
            <p:nvPr/>
          </p:nvSpPr>
          <p:spPr>
            <a:xfrm>
              <a:off x="1877" y="2200"/>
              <a:ext cx="57" cy="17"/>
            </a:xfrm>
            <a:custGeom>
              <a:avLst/>
              <a:gdLst/>
              <a:ahLst/>
              <a:cxnLst>
                <a:cxn ang="0">
                  <a:pos x="416" y="3"/>
                </a:cxn>
                <a:cxn ang="0">
                  <a:pos x="0" y="0"/>
                </a:cxn>
                <a:cxn ang="0">
                  <a:pos x="0" y="463"/>
                </a:cxn>
                <a:cxn ang="0">
                  <a:pos x="416" y="492"/>
                </a:cxn>
              </a:cxnLst>
              <a:pathLst>
                <a:path w="55" h="16">
                  <a:moveTo>
                    <a:pt x="55" y="3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55" y="16"/>
                  </a:lnTo>
                  <a:lnTo>
                    <a:pt x="55" y="3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49" name="Freeform 52"/>
            <p:cNvSpPr/>
            <p:nvPr/>
          </p:nvSpPr>
          <p:spPr>
            <a:xfrm>
              <a:off x="1779" y="2200"/>
              <a:ext cx="56" cy="16"/>
            </a:xfrm>
            <a:custGeom>
              <a:avLst/>
              <a:gdLst/>
              <a:ahLst/>
              <a:cxnLst>
                <a:cxn ang="0">
                  <a:pos x="425" y="0"/>
                </a:cxn>
                <a:cxn ang="0">
                  <a:pos x="0" y="0"/>
                </a:cxn>
                <a:cxn ang="0">
                  <a:pos x="0" y="547"/>
                </a:cxn>
                <a:cxn ang="0">
                  <a:pos x="425" y="547"/>
                </a:cxn>
              </a:cxnLst>
              <a:pathLst>
                <a:path w="54" h="15">
                  <a:moveTo>
                    <a:pt x="54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54" y="1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50" name="Freeform 53"/>
            <p:cNvSpPr/>
            <p:nvPr/>
          </p:nvSpPr>
          <p:spPr>
            <a:xfrm>
              <a:off x="1680" y="2200"/>
              <a:ext cx="56" cy="16"/>
            </a:xfrm>
            <a:custGeom>
              <a:avLst/>
              <a:gdLst/>
              <a:ahLst/>
              <a:cxnLst>
                <a:cxn ang="0">
                  <a:pos x="425" y="0"/>
                </a:cxn>
                <a:cxn ang="0">
                  <a:pos x="0" y="0"/>
                </a:cxn>
                <a:cxn ang="0">
                  <a:pos x="0" y="547"/>
                </a:cxn>
                <a:cxn ang="0">
                  <a:pos x="425" y="547"/>
                </a:cxn>
              </a:cxnLst>
              <a:pathLst>
                <a:path w="54" h="15">
                  <a:moveTo>
                    <a:pt x="54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54" y="1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51" name="Freeform 54"/>
            <p:cNvSpPr/>
            <p:nvPr/>
          </p:nvSpPr>
          <p:spPr>
            <a:xfrm>
              <a:off x="1581" y="2200"/>
              <a:ext cx="56" cy="16"/>
            </a:xfrm>
            <a:custGeom>
              <a:avLst/>
              <a:gdLst/>
              <a:ahLst/>
              <a:cxnLst>
                <a:cxn ang="0">
                  <a:pos x="425" y="0"/>
                </a:cxn>
                <a:cxn ang="0">
                  <a:pos x="0" y="0"/>
                </a:cxn>
                <a:cxn ang="0">
                  <a:pos x="0" y="547"/>
                </a:cxn>
                <a:cxn ang="0">
                  <a:pos x="425" y="547"/>
                </a:cxn>
              </a:cxnLst>
              <a:pathLst>
                <a:path w="54" h="15">
                  <a:moveTo>
                    <a:pt x="54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54" y="1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52" name="Rectangle 55"/>
            <p:cNvSpPr/>
            <p:nvPr/>
          </p:nvSpPr>
          <p:spPr>
            <a:xfrm>
              <a:off x="2295" y="3435"/>
              <a:ext cx="522" cy="32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3" name="Text Box 56"/>
            <p:cNvSpPr txBox="1"/>
            <p:nvPr/>
          </p:nvSpPr>
          <p:spPr>
            <a:xfrm>
              <a:off x="2404" y="3430"/>
              <a:ext cx="320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产品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54" name="Text Box 57"/>
            <p:cNvSpPr txBox="1"/>
            <p:nvPr/>
          </p:nvSpPr>
          <p:spPr>
            <a:xfrm>
              <a:off x="2350" y="3541"/>
              <a:ext cx="432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10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实现</a:t>
              </a:r>
              <a:r>
                <a:rPr lang="en-US" altLang="zh-CN" sz="10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</a:t>
              </a:r>
              <a:endParaRPr lang="en-US" altLang="zh-CN" sz="10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55" name="Rectangle 58"/>
            <p:cNvSpPr/>
            <p:nvPr/>
          </p:nvSpPr>
          <p:spPr>
            <a:xfrm>
              <a:off x="1902" y="3483"/>
              <a:ext cx="254" cy="1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6" name="Text Box 59"/>
            <p:cNvSpPr txBox="1"/>
            <p:nvPr/>
          </p:nvSpPr>
          <p:spPr>
            <a:xfrm>
              <a:off x="1498" y="3526"/>
              <a:ext cx="281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输入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57" name="Rectangle 60"/>
            <p:cNvSpPr/>
            <p:nvPr/>
          </p:nvSpPr>
          <p:spPr>
            <a:xfrm>
              <a:off x="3357" y="3483"/>
              <a:ext cx="321" cy="12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58" name="Text Box 61"/>
            <p:cNvSpPr txBox="1"/>
            <p:nvPr/>
          </p:nvSpPr>
          <p:spPr>
            <a:xfrm>
              <a:off x="4007" y="3501"/>
              <a:ext cx="290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输出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59" name="Freeform 62"/>
            <p:cNvSpPr/>
            <p:nvPr/>
          </p:nvSpPr>
          <p:spPr>
            <a:xfrm>
              <a:off x="3455" y="3511"/>
              <a:ext cx="508" cy="259"/>
            </a:xfrm>
            <a:custGeom>
              <a:avLst/>
              <a:gdLst/>
              <a:ahLst/>
              <a:cxnLst>
                <a:cxn ang="0">
                  <a:pos x="457" y="2"/>
                </a:cxn>
                <a:cxn ang="0">
                  <a:pos x="345" y="3"/>
                </a:cxn>
                <a:cxn ang="0">
                  <a:pos x="160" y="480"/>
                </a:cxn>
                <a:cxn ang="0">
                  <a:pos x="4" y="1033"/>
                </a:cxn>
                <a:cxn ang="0">
                  <a:pos x="1" y="1189"/>
                </a:cxn>
                <a:cxn ang="0">
                  <a:pos x="0" y="1439"/>
                </a:cxn>
                <a:cxn ang="0">
                  <a:pos x="0" y="7711"/>
                </a:cxn>
                <a:cxn ang="0">
                  <a:pos x="1" y="8018"/>
                </a:cxn>
                <a:cxn ang="0">
                  <a:pos x="4" y="8392"/>
                </a:cxn>
                <a:cxn ang="0">
                  <a:pos x="160" y="8884"/>
                </a:cxn>
                <a:cxn ang="0">
                  <a:pos x="345" y="9146"/>
                </a:cxn>
                <a:cxn ang="0">
                  <a:pos x="559" y="9190"/>
                </a:cxn>
                <a:cxn ang="0">
                  <a:pos x="4236" y="9190"/>
                </a:cxn>
                <a:cxn ang="0">
                  <a:pos x="4486" y="9146"/>
                </a:cxn>
                <a:cxn ang="0">
                  <a:pos x="4672" y="8884"/>
                </a:cxn>
                <a:cxn ang="0">
                  <a:pos x="4778" y="8392"/>
                </a:cxn>
                <a:cxn ang="0">
                  <a:pos x="4786" y="8018"/>
                </a:cxn>
                <a:cxn ang="0">
                  <a:pos x="4847" y="7711"/>
                </a:cxn>
                <a:cxn ang="0">
                  <a:pos x="4847" y="1439"/>
                </a:cxn>
                <a:cxn ang="0">
                  <a:pos x="4786" y="1189"/>
                </a:cxn>
                <a:cxn ang="0">
                  <a:pos x="4778" y="1033"/>
                </a:cxn>
                <a:cxn ang="0">
                  <a:pos x="4672" y="480"/>
                </a:cxn>
                <a:cxn ang="0">
                  <a:pos x="4486" y="3"/>
                </a:cxn>
                <a:cxn ang="0">
                  <a:pos x="4353" y="2"/>
                </a:cxn>
                <a:cxn ang="0">
                  <a:pos x="4236" y="0"/>
                </a:cxn>
                <a:cxn ang="0">
                  <a:pos x="559" y="0"/>
                </a:cxn>
              </a:cxnLst>
              <a:pathLst>
                <a:path w="488" h="243">
                  <a:moveTo>
                    <a:pt x="47" y="2"/>
                  </a:moveTo>
                  <a:lnTo>
                    <a:pt x="35" y="3"/>
                  </a:lnTo>
                  <a:lnTo>
                    <a:pt x="16" y="13"/>
                  </a:lnTo>
                  <a:lnTo>
                    <a:pt x="4" y="27"/>
                  </a:lnTo>
                  <a:lnTo>
                    <a:pt x="1" y="32"/>
                  </a:lnTo>
                  <a:lnTo>
                    <a:pt x="0" y="38"/>
                  </a:lnTo>
                  <a:lnTo>
                    <a:pt x="0" y="205"/>
                  </a:lnTo>
                  <a:lnTo>
                    <a:pt x="1" y="212"/>
                  </a:lnTo>
                  <a:lnTo>
                    <a:pt x="4" y="221"/>
                  </a:lnTo>
                  <a:lnTo>
                    <a:pt x="16" y="235"/>
                  </a:lnTo>
                  <a:lnTo>
                    <a:pt x="35" y="242"/>
                  </a:lnTo>
                  <a:lnTo>
                    <a:pt x="57" y="243"/>
                  </a:lnTo>
                  <a:lnTo>
                    <a:pt x="430" y="243"/>
                  </a:lnTo>
                  <a:lnTo>
                    <a:pt x="453" y="242"/>
                  </a:lnTo>
                  <a:lnTo>
                    <a:pt x="473" y="235"/>
                  </a:lnTo>
                  <a:lnTo>
                    <a:pt x="484" y="221"/>
                  </a:lnTo>
                  <a:lnTo>
                    <a:pt x="486" y="212"/>
                  </a:lnTo>
                  <a:lnTo>
                    <a:pt x="488" y="205"/>
                  </a:lnTo>
                  <a:lnTo>
                    <a:pt x="488" y="38"/>
                  </a:lnTo>
                  <a:lnTo>
                    <a:pt x="486" y="32"/>
                  </a:lnTo>
                  <a:lnTo>
                    <a:pt x="484" y="27"/>
                  </a:lnTo>
                  <a:lnTo>
                    <a:pt x="473" y="13"/>
                  </a:lnTo>
                  <a:lnTo>
                    <a:pt x="453" y="3"/>
                  </a:lnTo>
                  <a:lnTo>
                    <a:pt x="442" y="2"/>
                  </a:lnTo>
                  <a:lnTo>
                    <a:pt x="430" y="0"/>
                  </a:lnTo>
                  <a:lnTo>
                    <a:pt x="57" y="0"/>
                  </a:lnTo>
                  <a:lnTo>
                    <a:pt x="47" y="2"/>
                  </a:lnTo>
                  <a:close/>
                </a:path>
              </a:pathLst>
            </a:cu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60" name="Rectangle 63"/>
            <p:cNvSpPr/>
            <p:nvPr/>
          </p:nvSpPr>
          <p:spPr>
            <a:xfrm>
              <a:off x="3800" y="3581"/>
              <a:ext cx="388" cy="16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1" name="Text Box 64"/>
            <p:cNvSpPr txBox="1"/>
            <p:nvPr/>
          </p:nvSpPr>
          <p:spPr>
            <a:xfrm>
              <a:off x="3802" y="3578"/>
              <a:ext cx="31" cy="116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endParaRPr lang="en-US" altLang="zh-CN" sz="12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62" name="Text Box 65"/>
            <p:cNvSpPr txBox="1"/>
            <p:nvPr/>
          </p:nvSpPr>
          <p:spPr>
            <a:xfrm>
              <a:off x="3554" y="3590"/>
              <a:ext cx="330" cy="97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产品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63" name="Rectangle 66"/>
            <p:cNvSpPr/>
            <p:nvPr/>
          </p:nvSpPr>
          <p:spPr>
            <a:xfrm>
              <a:off x="4748" y="1961"/>
              <a:ext cx="148" cy="192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4" name="Rectangle 67"/>
            <p:cNvSpPr/>
            <p:nvPr/>
          </p:nvSpPr>
          <p:spPr>
            <a:xfrm>
              <a:off x="1112" y="1981"/>
              <a:ext cx="147" cy="200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5" name="Rectangle 68"/>
            <p:cNvSpPr/>
            <p:nvPr/>
          </p:nvSpPr>
          <p:spPr>
            <a:xfrm>
              <a:off x="795" y="1873"/>
              <a:ext cx="589" cy="2077"/>
            </a:xfrm>
            <a:prstGeom prst="rect">
              <a:avLst/>
            </a:pr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Text Box 69"/>
            <p:cNvSpPr txBox="1">
              <a:spLocks noChangeArrowheads="1"/>
            </p:cNvSpPr>
            <p:nvPr/>
          </p:nvSpPr>
          <p:spPr bwMode="auto">
            <a:xfrm>
              <a:off x="876" y="1965"/>
              <a:ext cx="449" cy="1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SzPct val="55000"/>
                <a:buFont typeface="Monotype Sorts" charset="0"/>
                <a:buChar char="n"/>
                <a:defRPr kumimoji="1" sz="2800">
                  <a:solidFill>
                    <a:schemeClr val="bg2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FFAF39"/>
                </a:buClr>
                <a:buSzPct val="55000"/>
                <a:buFont typeface="Monotype Sorts" charset="0"/>
                <a:buChar char="l"/>
                <a:defRPr kumimoji="1" sz="2600">
                  <a:solidFill>
                    <a:schemeClr val="bg2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9933FF"/>
                </a:buClr>
                <a:buSzPct val="59000"/>
                <a:buFont typeface="Monotype Sorts" charset="0"/>
                <a:buChar char="s"/>
                <a:defRPr kumimoji="1" sz="2400">
                  <a:solidFill>
                    <a:schemeClr val="tx1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009999"/>
                </a:buClr>
                <a:buSzPct val="64000"/>
                <a:buFont typeface="Monotype Sorts" charset="0"/>
                <a:buChar char="u"/>
                <a:defRPr kumimoji="1" sz="220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0066FF"/>
                </a:buClr>
                <a:buSzPct val="69000"/>
                <a:buFont typeface="Monotype Sorts" charset="0"/>
                <a:buChar char="w"/>
                <a:defRPr kumimoji="1" sz="200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69000"/>
                <a:buFont typeface="Monotype Sorts" charset="0"/>
                <a:buChar char="w"/>
                <a:defRPr kumimoji="1" sz="200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69000"/>
                <a:buFont typeface="Monotype Sorts" charset="0"/>
                <a:buChar char="w"/>
                <a:defRPr kumimoji="1" sz="200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69000"/>
                <a:buFont typeface="Monotype Sorts" charset="0"/>
                <a:buChar char="w"/>
                <a:defRPr kumimoji="1" sz="200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66FF"/>
                </a:buClr>
                <a:buSzPct val="69000"/>
                <a:buFont typeface="Monotype Sorts" charset="0"/>
                <a:buChar char="w"/>
                <a:defRPr kumimoji="1" sz="2000">
                  <a:solidFill>
                    <a:srgbClr val="000000"/>
                  </a:solidFill>
                  <a:latin typeface="Arial Narrow" panose="020B0606020202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1500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客户</a:t>
              </a:r>
              <a:endParaRPr kumimoji="0" lang="en-US" altLang="zh-CN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67" name="Text Box 70"/>
            <p:cNvSpPr txBox="1"/>
            <p:nvPr/>
          </p:nvSpPr>
          <p:spPr>
            <a:xfrm>
              <a:off x="884" y="3558"/>
              <a:ext cx="477" cy="8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9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需求</a:t>
              </a:r>
              <a:endParaRPr lang="en-US" altLang="zh-CN" sz="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68" name="Rectangle 71"/>
            <p:cNvSpPr/>
            <p:nvPr/>
          </p:nvSpPr>
          <p:spPr>
            <a:xfrm>
              <a:off x="867" y="3507"/>
              <a:ext cx="451" cy="256"/>
            </a:xfrm>
            <a:prstGeom prst="rect">
              <a:avLst/>
            </a:prstGeom>
            <a:noFill/>
            <a:ln w="25400" cap="flat" cmpd="sng">
              <a:solidFill>
                <a:srgbClr val="0000FF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69" name="Rectangle 72"/>
            <p:cNvSpPr/>
            <p:nvPr/>
          </p:nvSpPr>
          <p:spPr>
            <a:xfrm>
              <a:off x="4451" y="1843"/>
              <a:ext cx="589" cy="2077"/>
            </a:xfrm>
            <a:prstGeom prst="rect">
              <a:avLst/>
            </a:prstGeom>
            <a:solidFill>
              <a:srgbClr val="A9FFFF"/>
            </a:solidFill>
            <a:ln w="508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0" name="Text Box 73"/>
            <p:cNvSpPr txBox="1"/>
            <p:nvPr/>
          </p:nvSpPr>
          <p:spPr>
            <a:xfrm>
              <a:off x="4537" y="1956"/>
              <a:ext cx="443" cy="9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1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客户</a:t>
              </a:r>
              <a:endParaRPr lang="en-US" altLang="zh-CN" sz="1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71" name="Text Box 74"/>
            <p:cNvSpPr txBox="1"/>
            <p:nvPr/>
          </p:nvSpPr>
          <p:spPr>
            <a:xfrm>
              <a:off x="4580" y="2738"/>
              <a:ext cx="380" cy="77"/>
            </a:xfrm>
            <a:prstGeom prst="rect">
              <a:avLst/>
            </a:prstGeom>
            <a:noFill/>
            <a:ln w="25400">
              <a:noFill/>
            </a:ln>
          </p:spPr>
          <p:txBody>
            <a:bodyPr lIns="0" tIns="0" rIns="0" bIns="0" anchor="t" anchorCtr="0">
              <a:spAutoFit/>
            </a:bodyPr>
            <a:p>
              <a:pPr eaLnBrk="0" hangingPunct="0">
                <a:spcAft>
                  <a:spcPct val="15000"/>
                </a:spcAft>
              </a:pPr>
              <a:r>
                <a:rPr lang="zh-CN" altLang="en-US" sz="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满意</a:t>
              </a:r>
              <a:endParaRPr lang="en-US" altLang="zh-CN" sz="8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72" name="Rectangle 75"/>
            <p:cNvSpPr/>
            <p:nvPr/>
          </p:nvSpPr>
          <p:spPr>
            <a:xfrm>
              <a:off x="4517" y="2643"/>
              <a:ext cx="452" cy="274"/>
            </a:xfrm>
            <a:prstGeom prst="rect">
              <a:avLst/>
            </a:prstGeom>
            <a:noFill/>
            <a:ln w="25400" cap="flat" cmpd="sng">
              <a:solidFill>
                <a:srgbClr val="0000FF"/>
              </a:solidFill>
              <a:prstDash val="sysDot"/>
              <a:miter/>
              <a:headEnd type="none" w="med" len="med"/>
              <a:tailEnd type="none" w="med" len="med"/>
            </a:ln>
          </p:spPr>
          <p:txBody>
            <a:bodyPr wrap="none" anchor="t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73" name="Freeform 76"/>
            <p:cNvSpPr/>
            <p:nvPr/>
          </p:nvSpPr>
          <p:spPr>
            <a:xfrm>
              <a:off x="1488" y="2203"/>
              <a:ext cx="57" cy="14"/>
            </a:xfrm>
            <a:custGeom>
              <a:avLst/>
              <a:gdLst/>
              <a:ahLst/>
              <a:cxnLst>
                <a:cxn ang="0">
                  <a:pos x="416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16" y="843"/>
                </a:cxn>
              </a:cxnLst>
              <a:pathLst>
                <a:path w="55" h="13">
                  <a:moveTo>
                    <a:pt x="55" y="0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55" y="1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4" name="Freeform 77"/>
            <p:cNvSpPr/>
            <p:nvPr/>
          </p:nvSpPr>
          <p:spPr>
            <a:xfrm>
              <a:off x="1319" y="3643"/>
              <a:ext cx="803" cy="17"/>
            </a:xfrm>
            <a:custGeom>
              <a:avLst/>
              <a:gdLst/>
              <a:ahLst/>
              <a:cxnLst>
                <a:cxn ang="0">
                  <a:pos x="0" y="436"/>
                </a:cxn>
                <a:cxn ang="0">
                  <a:pos x="8409" y="492"/>
                </a:cxn>
                <a:cxn ang="0">
                  <a:pos x="8409" y="3"/>
                </a:cxn>
                <a:cxn ang="0">
                  <a:pos x="0" y="0"/>
                </a:cxn>
              </a:cxnLst>
              <a:pathLst>
                <a:path w="770" h="16">
                  <a:moveTo>
                    <a:pt x="0" y="14"/>
                  </a:moveTo>
                  <a:lnTo>
                    <a:pt x="770" y="16"/>
                  </a:lnTo>
                  <a:lnTo>
                    <a:pt x="770" y="3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5" name="Freeform 78"/>
            <p:cNvSpPr/>
            <p:nvPr/>
          </p:nvSpPr>
          <p:spPr>
            <a:xfrm>
              <a:off x="4424" y="2749"/>
              <a:ext cx="96" cy="67"/>
            </a:xfrm>
            <a:custGeom>
              <a:avLst/>
              <a:gdLst/>
              <a:ahLst/>
              <a:cxnLst>
                <a:cxn ang="0">
                  <a:pos x="1043" y="1045"/>
                </a:cxn>
                <a:cxn ang="0">
                  <a:pos x="0" y="2099"/>
                </a:cxn>
                <a:cxn ang="0">
                  <a:pos x="0" y="0"/>
                </a:cxn>
              </a:cxnLst>
              <a:pathLst>
                <a:path w="92" h="63">
                  <a:moveTo>
                    <a:pt x="92" y="32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92" y="3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6" name="Freeform 79"/>
            <p:cNvSpPr/>
            <p:nvPr/>
          </p:nvSpPr>
          <p:spPr>
            <a:xfrm>
              <a:off x="4384" y="2775"/>
              <a:ext cx="58" cy="15"/>
            </a:xfrm>
            <a:custGeom>
              <a:avLst/>
              <a:gdLst/>
              <a:ahLst/>
              <a:cxnLst>
                <a:cxn ang="0">
                  <a:pos x="1127" y="0"/>
                </a:cxn>
                <a:cxn ang="0">
                  <a:pos x="0" y="0"/>
                </a:cxn>
                <a:cxn ang="0">
                  <a:pos x="0" y="686"/>
                </a:cxn>
                <a:cxn ang="0">
                  <a:pos x="1127" y="686"/>
                </a:cxn>
              </a:cxnLst>
              <a:pathLst>
                <a:path w="55" h="14">
                  <a:moveTo>
                    <a:pt x="55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55" y="1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7" name="Freeform 80"/>
            <p:cNvSpPr/>
            <p:nvPr/>
          </p:nvSpPr>
          <p:spPr>
            <a:xfrm>
              <a:off x="4347" y="3596"/>
              <a:ext cx="97" cy="69"/>
            </a:xfrm>
            <a:custGeom>
              <a:avLst/>
              <a:gdLst/>
              <a:ahLst/>
              <a:cxnLst>
                <a:cxn ang="0">
                  <a:pos x="1038" y="1010"/>
                </a:cxn>
                <a:cxn ang="0">
                  <a:pos x="0" y="1947"/>
                </a:cxn>
                <a:cxn ang="0">
                  <a:pos x="0" y="0"/>
                </a:cxn>
              </a:cxnLst>
              <a:pathLst>
                <a:path w="93" h="65">
                  <a:moveTo>
                    <a:pt x="93" y="34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93" y="3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8" name="Freeform 81"/>
            <p:cNvSpPr/>
            <p:nvPr/>
          </p:nvSpPr>
          <p:spPr>
            <a:xfrm>
              <a:off x="3789" y="2749"/>
              <a:ext cx="96" cy="68"/>
            </a:xfrm>
            <a:custGeom>
              <a:avLst/>
              <a:gdLst/>
              <a:ahLst/>
              <a:cxnLst>
                <a:cxn ang="0">
                  <a:pos x="0" y="1044"/>
                </a:cxn>
                <a:cxn ang="0">
                  <a:pos x="1043" y="2034"/>
                </a:cxn>
                <a:cxn ang="0">
                  <a:pos x="1043" y="0"/>
                </a:cxn>
              </a:cxnLst>
              <a:pathLst>
                <a:path w="92" h="64">
                  <a:moveTo>
                    <a:pt x="0" y="33"/>
                  </a:moveTo>
                  <a:lnTo>
                    <a:pt x="92" y="64"/>
                  </a:lnTo>
                  <a:lnTo>
                    <a:pt x="92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79" name="Freeform 82"/>
            <p:cNvSpPr/>
            <p:nvPr/>
          </p:nvSpPr>
          <p:spPr>
            <a:xfrm>
              <a:off x="2119" y="3618"/>
              <a:ext cx="98" cy="68"/>
            </a:xfrm>
            <a:custGeom>
              <a:avLst/>
              <a:gdLst/>
              <a:ahLst/>
              <a:cxnLst>
                <a:cxn ang="0">
                  <a:pos x="1006" y="1019"/>
                </a:cxn>
                <a:cxn ang="0">
                  <a:pos x="0" y="2034"/>
                </a:cxn>
                <a:cxn ang="0">
                  <a:pos x="0" y="0"/>
                </a:cxn>
              </a:cxnLst>
              <a:pathLst>
                <a:path w="94" h="64">
                  <a:moveTo>
                    <a:pt x="94" y="32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94" y="3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80" name="Freeform 83"/>
            <p:cNvSpPr/>
            <p:nvPr/>
          </p:nvSpPr>
          <p:spPr>
            <a:xfrm>
              <a:off x="2330" y="2177"/>
              <a:ext cx="97" cy="68"/>
            </a:xfrm>
            <a:custGeom>
              <a:avLst/>
              <a:gdLst/>
              <a:ahLst/>
              <a:cxnLst>
                <a:cxn ang="0">
                  <a:pos x="1038" y="1019"/>
                </a:cxn>
                <a:cxn ang="0">
                  <a:pos x="0" y="2034"/>
                </a:cxn>
                <a:cxn ang="0">
                  <a:pos x="0" y="0"/>
                </a:cxn>
              </a:cxnLst>
              <a:pathLst>
                <a:path w="93" h="64">
                  <a:moveTo>
                    <a:pt x="93" y="32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93" y="3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4181" name="Freeform 84"/>
            <p:cNvSpPr/>
            <p:nvPr/>
          </p:nvSpPr>
          <p:spPr>
            <a:xfrm>
              <a:off x="1390" y="2175"/>
              <a:ext cx="97" cy="69"/>
            </a:xfrm>
            <a:custGeom>
              <a:avLst/>
              <a:gdLst/>
              <a:ahLst/>
              <a:cxnLst>
                <a:cxn ang="0">
                  <a:pos x="0" y="1010"/>
                </a:cxn>
                <a:cxn ang="0">
                  <a:pos x="1038" y="1947"/>
                </a:cxn>
                <a:cxn ang="0">
                  <a:pos x="1038" y="0"/>
                </a:cxn>
              </a:cxnLst>
              <a:pathLst>
                <a:path w="93" h="65">
                  <a:moveTo>
                    <a:pt x="0" y="34"/>
                  </a:moveTo>
                  <a:lnTo>
                    <a:pt x="93" y="65"/>
                  </a:lnTo>
                  <a:lnTo>
                    <a:pt x="93" y="0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88" name="AutoShape 86"/>
          <p:cNvSpPr/>
          <p:nvPr/>
        </p:nvSpPr>
        <p:spPr>
          <a:xfrm>
            <a:off x="4367213" y="1557338"/>
            <a:ext cx="3457575" cy="935037"/>
          </a:xfrm>
          <a:prstGeom prst="wedgeRoundRectCallout">
            <a:avLst>
              <a:gd name="adj1" fmla="val -16713"/>
              <a:gd name="adj2" fmla="val 120796"/>
              <a:gd name="adj3" fmla="val 16667"/>
            </a:avLst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med" len="lg"/>
          </a:ln>
        </p:spPr>
        <p:txBody>
          <a:bodyPr anchor="t" anchorCtr="0"/>
          <a:p>
            <a:pPr algn="ctr">
              <a:spcBef>
                <a:spcPct val="20000"/>
              </a:spcBef>
              <a:buClr>
                <a:srgbClr val="FF0000"/>
              </a:buClr>
              <a:buSzPct val="55000"/>
              <a:buFont typeface="Wingdings" panose="05000000000000000000" pitchFamily="2" charset="2"/>
            </a:pPr>
            <a:r>
              <a:rPr lang="zh-CN" altLang="en-US" sz="40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实施策略</a:t>
            </a:r>
            <a:r>
              <a:rPr lang="en-US" altLang="zh-CN" sz="4000" dirty="0">
                <a:solidFill>
                  <a:schemeClr val="bg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?</a:t>
            </a:r>
            <a:endParaRPr lang="en-US" altLang="zh-CN" sz="4000" dirty="0">
              <a:solidFill>
                <a:schemeClr val="bg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en-US" altLang="zh-CN" sz="4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9" name="Picture 2"/>
          <p:cNvPicPr>
            <a:picLocks noChangeAspect="1"/>
          </p:cNvPicPr>
          <p:nvPr/>
        </p:nvPicPr>
        <p:blipFill>
          <a:blip r:embed="rId1"/>
          <a:srcRect l="6905" t="21019" r="48990" b="5992"/>
          <a:stretch>
            <a:fillRect/>
          </a:stretch>
        </p:blipFill>
        <p:spPr>
          <a:xfrm>
            <a:off x="2058988" y="4767263"/>
            <a:ext cx="1954212" cy="1819275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91" name="Picture 2"/>
          <p:cNvPicPr>
            <a:picLocks noChangeAspect="1"/>
          </p:cNvPicPr>
          <p:nvPr/>
        </p:nvPicPr>
        <p:blipFill>
          <a:blip r:embed="rId2"/>
          <a:srcRect l="6442" t="10156" r="50586" b="9787"/>
          <a:stretch>
            <a:fillRect/>
          </a:stretch>
        </p:blipFill>
        <p:spPr>
          <a:xfrm>
            <a:off x="2109788" y="4810125"/>
            <a:ext cx="1895475" cy="1808163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10331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13" y="4868863"/>
            <a:ext cx="2341562" cy="1751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88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Rectangle 2"/>
          <p:cNvSpPr>
            <a:spLocks noGrp="1"/>
          </p:cNvSpPr>
          <p:nvPr>
            <p:ph type="title"/>
          </p:nvPr>
        </p:nvSpPr>
        <p:spPr>
          <a:xfrm>
            <a:off x="1847850" y="333375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路线图：生存期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1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5123" name="Picture 5"/>
          <p:cNvPicPr>
            <a:picLocks noChangeAspect="1"/>
          </p:cNvPicPr>
          <p:nvPr/>
        </p:nvPicPr>
        <p:blipFill>
          <a:blip r:embed="rId1"/>
          <a:srcRect l="8784" t="29948" r="39091" b="30991"/>
          <a:stretch>
            <a:fillRect/>
          </a:stretch>
        </p:blipFill>
        <p:spPr>
          <a:xfrm>
            <a:off x="2135188" y="2190750"/>
            <a:ext cx="7913687" cy="333375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3476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Rectangle 2"/>
          <p:cNvSpPr>
            <a:spLocks noGrp="1"/>
          </p:cNvSpPr>
          <p:nvPr>
            <p:ph type="title"/>
          </p:nvPr>
        </p:nvSpPr>
        <p:spPr>
          <a:xfrm>
            <a:off x="1369060" y="415925"/>
            <a:ext cx="7772400" cy="603250"/>
          </a:xfrm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zh-CN" altLang="en-US" dirty="0"/>
              <a:t>企业生产与组织方式</a:t>
            </a:r>
            <a:endParaRPr lang="en-US" altLang="zh-CN" dirty="0"/>
          </a:p>
        </p:txBody>
      </p:sp>
      <p:sp>
        <p:nvSpPr>
          <p:cNvPr id="7170" name="Rectangle 3"/>
          <p:cNvSpPr>
            <a:spLocks noGrp="1"/>
          </p:cNvSpPr>
          <p:nvPr>
            <p:ph idx="1"/>
          </p:nvPr>
        </p:nvSpPr>
        <p:spPr>
          <a:xfrm>
            <a:off x="1280160" y="1286510"/>
            <a:ext cx="9119870" cy="876300"/>
          </a:xfrm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</a:pPr>
            <a:r>
              <a:rPr lang="zh-CN" altLang="en-US" sz="2800" dirty="0"/>
              <a:t>组成企业生产的三大要素是：</a:t>
            </a:r>
            <a:endParaRPr lang="zh-CN" altLang="en-US" sz="2800" dirty="0"/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人、工具和生产过程</a:t>
            </a:r>
            <a:endParaRPr lang="zh-CN" altLang="en-US" sz="2400" dirty="0"/>
          </a:p>
        </p:txBody>
      </p:sp>
      <p:sp>
        <p:nvSpPr>
          <p:cNvPr id="7171" name="Rectangle 4"/>
          <p:cNvSpPr/>
          <p:nvPr/>
        </p:nvSpPr>
        <p:spPr>
          <a:xfrm>
            <a:off x="1524000" y="227330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172" name="Object 5"/>
          <p:cNvGraphicFramePr>
            <a:graphicFrameLocks noChangeAspect="1"/>
          </p:cNvGraphicFramePr>
          <p:nvPr/>
        </p:nvGraphicFramePr>
        <p:xfrm>
          <a:off x="3790950" y="2262188"/>
          <a:ext cx="6440488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457700" imgH="2734310" progId="Word.Picture.8">
                  <p:embed/>
                </p:oleObj>
              </mc:Choice>
              <mc:Fallback>
                <p:oleObj name="" r:id="rId1" imgW="4457700" imgH="273431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 b="11104"/>
                      <a:stretch>
                        <a:fillRect/>
                      </a:stretch>
                    </p:blipFill>
                    <p:spPr>
                      <a:xfrm>
                        <a:off x="3790950" y="2262188"/>
                        <a:ext cx="6440488" cy="39941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Rectangle 2"/>
          <p:cNvSpPr>
            <a:spLocks noGrp="1"/>
          </p:cNvSpPr>
          <p:nvPr>
            <p:ph type="title" idx="4294967295"/>
          </p:nvPr>
        </p:nvSpPr>
        <p:spPr>
          <a:xfrm>
            <a:off x="2667000" y="234950"/>
            <a:ext cx="7772400" cy="441325"/>
          </a:xfrm>
        </p:spPr>
        <p:txBody>
          <a:bodyPr vert="horz" wrap="square" lIns="91440" tIns="45720" rIns="91440" bIns="45720" anchor="ctr" anchorCtr="0">
            <a:normAutofit fontScale="90000"/>
          </a:bodyPr>
          <a:p>
            <a:pPr>
              <a:buNone/>
            </a:pPr>
            <a:r>
              <a:rPr lang="en-US" altLang="zh-CN" dirty="0"/>
              <a:t>A  Definition of Process</a:t>
            </a:r>
            <a:endParaRPr lang="en-US" altLang="zh-CN" dirty="0"/>
          </a:p>
        </p:txBody>
      </p:sp>
      <p:sp>
        <p:nvSpPr>
          <p:cNvPr id="8194" name="Rectangle 3"/>
          <p:cNvSpPr>
            <a:spLocks noGrp="1"/>
          </p:cNvSpPr>
          <p:nvPr>
            <p:ph type="body" idx="4294967295"/>
          </p:nvPr>
        </p:nvSpPr>
        <p:spPr>
          <a:xfrm>
            <a:off x="2209800" y="1089025"/>
            <a:ext cx="7772400" cy="1066800"/>
          </a:xfrm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</a:pPr>
            <a:r>
              <a:rPr lang="en-US" altLang="zh-CN" dirty="0"/>
              <a:t>The means by which people, procedures, methods, equipment, and tools are integrated to produce a desired and result.</a:t>
            </a:r>
            <a:endParaRPr lang="en-US" altLang="zh-CN" dirty="0"/>
          </a:p>
        </p:txBody>
      </p:sp>
      <p:sp>
        <p:nvSpPr>
          <p:cNvPr id="8195" name="Text Box 4"/>
          <p:cNvSpPr txBox="1"/>
          <p:nvPr/>
        </p:nvSpPr>
        <p:spPr>
          <a:xfrm>
            <a:off x="3032125" y="2286000"/>
            <a:ext cx="335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Text Box 5"/>
          <p:cNvSpPr txBox="1"/>
          <p:nvPr/>
        </p:nvSpPr>
        <p:spPr>
          <a:xfrm>
            <a:off x="4632325" y="1905000"/>
            <a:ext cx="335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B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7" name="Text Box 6"/>
          <p:cNvSpPr txBox="1"/>
          <p:nvPr/>
        </p:nvSpPr>
        <p:spPr>
          <a:xfrm>
            <a:off x="4648200" y="2667000"/>
            <a:ext cx="347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8" name="Text Box 7"/>
          <p:cNvSpPr txBox="1"/>
          <p:nvPr/>
        </p:nvSpPr>
        <p:spPr>
          <a:xfrm>
            <a:off x="6019800" y="2286000"/>
            <a:ext cx="3479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9" name="Line 8"/>
          <p:cNvSpPr/>
          <p:nvPr/>
        </p:nvSpPr>
        <p:spPr>
          <a:xfrm flipV="1">
            <a:off x="3276600" y="2168525"/>
            <a:ext cx="1295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00" name="Line 9"/>
          <p:cNvSpPr/>
          <p:nvPr/>
        </p:nvSpPr>
        <p:spPr>
          <a:xfrm>
            <a:off x="5029200" y="2168525"/>
            <a:ext cx="10668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01" name="Line 10"/>
          <p:cNvSpPr/>
          <p:nvPr/>
        </p:nvSpPr>
        <p:spPr>
          <a:xfrm>
            <a:off x="3352800" y="2590800"/>
            <a:ext cx="1295400" cy="304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02" name="Line 11"/>
          <p:cNvSpPr/>
          <p:nvPr/>
        </p:nvSpPr>
        <p:spPr>
          <a:xfrm flipV="1">
            <a:off x="5029200" y="2514600"/>
            <a:ext cx="10668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8203" name="Line 12"/>
          <p:cNvSpPr/>
          <p:nvPr/>
        </p:nvSpPr>
        <p:spPr>
          <a:xfrm>
            <a:off x="6400800" y="2514600"/>
            <a:ext cx="6858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8204" name="Freeform 13"/>
          <p:cNvSpPr/>
          <p:nvPr/>
        </p:nvSpPr>
        <p:spPr>
          <a:xfrm>
            <a:off x="3200400" y="2778125"/>
            <a:ext cx="3048000" cy="498475"/>
          </a:xfrm>
          <a:custGeom>
            <a:avLst/>
            <a:gdLst/>
            <a:ahLst/>
            <a:cxnLst>
              <a:cxn ang="0">
                <a:pos x="3048000" y="0"/>
              </a:cxn>
              <a:cxn ang="0">
                <a:pos x="3048000" y="498475"/>
              </a:cxn>
              <a:cxn ang="0">
                <a:pos x="0" y="498475"/>
              </a:cxn>
              <a:cxn ang="0">
                <a:pos x="0" y="0"/>
              </a:cxn>
            </a:cxnLst>
            <a:pathLst>
              <a:path w="1920" h="432">
                <a:moveTo>
                  <a:pt x="1920" y="0"/>
                </a:moveTo>
                <a:lnTo>
                  <a:pt x="1920" y="432"/>
                </a:lnTo>
                <a:lnTo>
                  <a:pt x="0" y="432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205" name="Line 14"/>
          <p:cNvSpPr/>
          <p:nvPr/>
        </p:nvSpPr>
        <p:spPr>
          <a:xfrm>
            <a:off x="4876800" y="29718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206" name="Text Box 15"/>
          <p:cNvSpPr txBox="1"/>
          <p:nvPr/>
        </p:nvSpPr>
        <p:spPr>
          <a:xfrm>
            <a:off x="6935629" y="2743200"/>
            <a:ext cx="27355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Procedures and methods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Defining the relationship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of tasks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7" name="Text Box 16"/>
          <p:cNvSpPr txBox="1"/>
          <p:nvPr/>
        </p:nvSpPr>
        <p:spPr>
          <a:xfrm>
            <a:off x="7391400" y="5957888"/>
            <a:ext cx="1676400" cy="64516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From SEI, 1993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8" name="Oval 17"/>
          <p:cNvSpPr/>
          <p:nvPr/>
        </p:nvSpPr>
        <p:spPr>
          <a:xfrm>
            <a:off x="4191000" y="3886200"/>
            <a:ext cx="2590800" cy="1981200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09" name="Oval 18"/>
          <p:cNvSpPr/>
          <p:nvPr/>
        </p:nvSpPr>
        <p:spPr>
          <a:xfrm>
            <a:off x="6400800" y="53340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0" name="Oval 19"/>
          <p:cNvSpPr/>
          <p:nvPr/>
        </p:nvSpPr>
        <p:spPr>
          <a:xfrm>
            <a:off x="5334000" y="37338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1" name="Oval 20"/>
          <p:cNvSpPr/>
          <p:nvPr/>
        </p:nvSpPr>
        <p:spPr>
          <a:xfrm>
            <a:off x="4267200" y="5257800"/>
            <a:ext cx="228600" cy="228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12" name="Line 21"/>
          <p:cNvSpPr/>
          <p:nvPr/>
        </p:nvSpPr>
        <p:spPr>
          <a:xfrm flipH="1">
            <a:off x="6629400" y="5181600"/>
            <a:ext cx="76200" cy="152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8213" name="Line 22"/>
          <p:cNvSpPr/>
          <p:nvPr/>
        </p:nvSpPr>
        <p:spPr>
          <a:xfrm flipH="1" flipV="1">
            <a:off x="4419600" y="5410200"/>
            <a:ext cx="76200" cy="76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sp>
      <p:sp>
        <p:nvSpPr>
          <p:cNvPr id="8214" name="Line 23"/>
          <p:cNvSpPr/>
          <p:nvPr/>
        </p:nvSpPr>
        <p:spPr>
          <a:xfrm>
            <a:off x="5257800" y="3886200"/>
            <a:ext cx="1524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</p:spPr>
      </p:sp>
      <p:grpSp>
        <p:nvGrpSpPr>
          <p:cNvPr id="8215" name="Group 24"/>
          <p:cNvGrpSpPr/>
          <p:nvPr/>
        </p:nvGrpSpPr>
        <p:grpSpPr>
          <a:xfrm>
            <a:off x="7924800" y="4419600"/>
            <a:ext cx="381000" cy="838200"/>
            <a:chOff x="0" y="0"/>
            <a:chExt cx="331" cy="664"/>
          </a:xfrm>
        </p:grpSpPr>
        <p:sp>
          <p:nvSpPr>
            <p:cNvPr id="8216" name="Freeform 25"/>
            <p:cNvSpPr/>
            <p:nvPr/>
          </p:nvSpPr>
          <p:spPr>
            <a:xfrm>
              <a:off x="0" y="0"/>
              <a:ext cx="331" cy="23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331" y="0"/>
                </a:cxn>
                <a:cxn ang="0">
                  <a:pos x="331" y="235"/>
                </a:cxn>
                <a:cxn ang="0">
                  <a:pos x="238" y="232"/>
                </a:cxn>
                <a:cxn ang="0">
                  <a:pos x="238" y="157"/>
                </a:cxn>
                <a:cxn ang="0">
                  <a:pos x="0" y="157"/>
                </a:cxn>
                <a:cxn ang="0">
                  <a:pos x="0" y="81"/>
                </a:cxn>
                <a:cxn ang="0">
                  <a:pos x="238" y="81"/>
                </a:cxn>
                <a:cxn ang="0">
                  <a:pos x="242" y="0"/>
                </a:cxn>
              </a:cxnLst>
              <a:pathLst>
                <a:path w="331" h="235">
                  <a:moveTo>
                    <a:pt x="242" y="0"/>
                  </a:moveTo>
                  <a:lnTo>
                    <a:pt x="331" y="0"/>
                  </a:lnTo>
                  <a:lnTo>
                    <a:pt x="331" y="235"/>
                  </a:lnTo>
                  <a:lnTo>
                    <a:pt x="238" y="232"/>
                  </a:lnTo>
                  <a:lnTo>
                    <a:pt x="238" y="157"/>
                  </a:lnTo>
                  <a:lnTo>
                    <a:pt x="0" y="157"/>
                  </a:lnTo>
                  <a:lnTo>
                    <a:pt x="0" y="81"/>
                  </a:lnTo>
                  <a:lnTo>
                    <a:pt x="238" y="8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17" name="Rectangle 26"/>
            <p:cNvSpPr/>
            <p:nvPr/>
          </p:nvSpPr>
          <p:spPr>
            <a:xfrm>
              <a:off x="96" y="136"/>
              <a:ext cx="96" cy="5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18" name="Group 27"/>
          <p:cNvGrpSpPr/>
          <p:nvPr/>
        </p:nvGrpSpPr>
        <p:grpSpPr>
          <a:xfrm>
            <a:off x="8382000" y="4419600"/>
            <a:ext cx="228600" cy="838200"/>
            <a:chOff x="0" y="0"/>
            <a:chExt cx="192" cy="672"/>
          </a:xfrm>
        </p:grpSpPr>
        <p:sp>
          <p:nvSpPr>
            <p:cNvPr id="8219" name="Rectangle 28"/>
            <p:cNvSpPr/>
            <p:nvPr/>
          </p:nvSpPr>
          <p:spPr>
            <a:xfrm>
              <a:off x="0" y="384"/>
              <a:ext cx="192" cy="24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220" name="Group 29"/>
            <p:cNvGrpSpPr/>
            <p:nvPr/>
          </p:nvGrpSpPr>
          <p:grpSpPr>
            <a:xfrm>
              <a:off x="0" y="144"/>
              <a:ext cx="192" cy="528"/>
              <a:chOff x="0" y="0"/>
              <a:chExt cx="192" cy="528"/>
            </a:xfrm>
          </p:grpSpPr>
          <p:sp>
            <p:nvSpPr>
              <p:cNvPr id="8221" name="Rectangle 30"/>
              <p:cNvSpPr/>
              <p:nvPr/>
            </p:nvSpPr>
            <p:spPr>
              <a:xfrm>
                <a:off x="48" y="0"/>
                <a:ext cx="96" cy="240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22" name="Oval 31"/>
              <p:cNvSpPr/>
              <p:nvPr/>
            </p:nvSpPr>
            <p:spPr>
              <a:xfrm>
                <a:off x="0" y="432"/>
                <a:ext cx="192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223" name="Line 32"/>
            <p:cNvSpPr/>
            <p:nvPr/>
          </p:nvSpPr>
          <p:spPr>
            <a:xfrm>
              <a:off x="96" y="0"/>
              <a:ext cx="0" cy="144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8224" name="Text Box 33"/>
          <p:cNvSpPr txBox="1"/>
          <p:nvPr/>
        </p:nvSpPr>
        <p:spPr>
          <a:xfrm>
            <a:off x="6851650" y="5383213"/>
            <a:ext cx="255143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Tools and Equipment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25" name="Text Box 34"/>
          <p:cNvSpPr txBox="1"/>
          <p:nvPr/>
        </p:nvSpPr>
        <p:spPr>
          <a:xfrm>
            <a:off x="4860925" y="4460875"/>
            <a:ext cx="13004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PROCESS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226" name="Group 35"/>
          <p:cNvGrpSpPr/>
          <p:nvPr/>
        </p:nvGrpSpPr>
        <p:grpSpPr>
          <a:xfrm>
            <a:off x="2895600" y="4267200"/>
            <a:ext cx="457200" cy="1066800"/>
            <a:chOff x="0" y="0"/>
            <a:chExt cx="384" cy="768"/>
          </a:xfrm>
        </p:grpSpPr>
        <p:sp>
          <p:nvSpPr>
            <p:cNvPr id="8227" name="Oval 36"/>
            <p:cNvSpPr/>
            <p:nvPr/>
          </p:nvSpPr>
          <p:spPr>
            <a:xfrm>
              <a:off x="96" y="0"/>
              <a:ext cx="144" cy="9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8" name="AutoShape 37"/>
            <p:cNvSpPr/>
            <p:nvPr/>
          </p:nvSpPr>
          <p:spPr>
            <a:xfrm>
              <a:off x="0" y="144"/>
              <a:ext cx="384" cy="33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29" name="Rectangle 38"/>
            <p:cNvSpPr/>
            <p:nvPr/>
          </p:nvSpPr>
          <p:spPr>
            <a:xfrm>
              <a:off x="240" y="480"/>
              <a:ext cx="48" cy="2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0" name="Rectangle 39"/>
            <p:cNvSpPr/>
            <p:nvPr/>
          </p:nvSpPr>
          <p:spPr>
            <a:xfrm>
              <a:off x="96" y="480"/>
              <a:ext cx="48" cy="2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31" name="Group 40"/>
          <p:cNvGrpSpPr/>
          <p:nvPr/>
        </p:nvGrpSpPr>
        <p:grpSpPr>
          <a:xfrm>
            <a:off x="3505200" y="4267200"/>
            <a:ext cx="457200" cy="1066800"/>
            <a:chOff x="0" y="0"/>
            <a:chExt cx="384" cy="768"/>
          </a:xfrm>
        </p:grpSpPr>
        <p:sp>
          <p:nvSpPr>
            <p:cNvPr id="8232" name="Oval 41"/>
            <p:cNvSpPr/>
            <p:nvPr/>
          </p:nvSpPr>
          <p:spPr>
            <a:xfrm>
              <a:off x="96" y="0"/>
              <a:ext cx="144" cy="9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3" name="AutoShape 42"/>
            <p:cNvSpPr/>
            <p:nvPr/>
          </p:nvSpPr>
          <p:spPr>
            <a:xfrm>
              <a:off x="0" y="144"/>
              <a:ext cx="384" cy="33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4" name="Rectangle 43"/>
            <p:cNvSpPr/>
            <p:nvPr/>
          </p:nvSpPr>
          <p:spPr>
            <a:xfrm>
              <a:off x="240" y="480"/>
              <a:ext cx="48" cy="2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5" name="Rectangle 44"/>
            <p:cNvSpPr/>
            <p:nvPr/>
          </p:nvSpPr>
          <p:spPr>
            <a:xfrm>
              <a:off x="96" y="480"/>
              <a:ext cx="48" cy="2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236" name="Text Box 45"/>
          <p:cNvSpPr txBox="1"/>
          <p:nvPr/>
        </p:nvSpPr>
        <p:spPr>
          <a:xfrm>
            <a:off x="2453958" y="5241925"/>
            <a:ext cx="1832610" cy="13220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algn="ctr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People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 with skills,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training,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宋体" panose="02010600030101010101" pitchFamily="2" charset="-122"/>
              </a:rPr>
              <a:t>and motivation</a:t>
            </a:r>
            <a:endParaRPr lang="en-US" altLang="zh-CN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237" name="Group 46"/>
          <p:cNvGrpSpPr/>
          <p:nvPr/>
        </p:nvGrpSpPr>
        <p:grpSpPr>
          <a:xfrm>
            <a:off x="2286000" y="4267200"/>
            <a:ext cx="457200" cy="1066800"/>
            <a:chOff x="0" y="0"/>
            <a:chExt cx="384" cy="768"/>
          </a:xfrm>
        </p:grpSpPr>
        <p:sp>
          <p:nvSpPr>
            <p:cNvPr id="8238" name="Oval 47"/>
            <p:cNvSpPr/>
            <p:nvPr/>
          </p:nvSpPr>
          <p:spPr>
            <a:xfrm>
              <a:off x="96" y="0"/>
              <a:ext cx="144" cy="96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39" name="AutoShape 48"/>
            <p:cNvSpPr/>
            <p:nvPr/>
          </p:nvSpPr>
          <p:spPr>
            <a:xfrm>
              <a:off x="0" y="144"/>
              <a:ext cx="384" cy="336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0" name="Rectangle 49"/>
            <p:cNvSpPr/>
            <p:nvPr/>
          </p:nvSpPr>
          <p:spPr>
            <a:xfrm>
              <a:off x="240" y="480"/>
              <a:ext cx="48" cy="2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41" name="Rectangle 50"/>
            <p:cNvSpPr/>
            <p:nvPr/>
          </p:nvSpPr>
          <p:spPr>
            <a:xfrm>
              <a:off x="96" y="480"/>
              <a:ext cx="48" cy="288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42" name="Group 51"/>
          <p:cNvGrpSpPr/>
          <p:nvPr/>
        </p:nvGrpSpPr>
        <p:grpSpPr>
          <a:xfrm>
            <a:off x="7162800" y="4495800"/>
            <a:ext cx="381000" cy="838200"/>
            <a:chOff x="0" y="0"/>
            <a:chExt cx="331" cy="664"/>
          </a:xfrm>
        </p:grpSpPr>
        <p:sp>
          <p:nvSpPr>
            <p:cNvPr id="8243" name="Freeform 52"/>
            <p:cNvSpPr/>
            <p:nvPr/>
          </p:nvSpPr>
          <p:spPr>
            <a:xfrm>
              <a:off x="0" y="0"/>
              <a:ext cx="331" cy="23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331" y="0"/>
                </a:cxn>
                <a:cxn ang="0">
                  <a:pos x="331" y="235"/>
                </a:cxn>
                <a:cxn ang="0">
                  <a:pos x="238" y="232"/>
                </a:cxn>
                <a:cxn ang="0">
                  <a:pos x="238" y="157"/>
                </a:cxn>
                <a:cxn ang="0">
                  <a:pos x="0" y="157"/>
                </a:cxn>
                <a:cxn ang="0">
                  <a:pos x="0" y="81"/>
                </a:cxn>
                <a:cxn ang="0">
                  <a:pos x="238" y="81"/>
                </a:cxn>
                <a:cxn ang="0">
                  <a:pos x="242" y="0"/>
                </a:cxn>
              </a:cxnLst>
              <a:pathLst>
                <a:path w="331" h="235">
                  <a:moveTo>
                    <a:pt x="242" y="0"/>
                  </a:moveTo>
                  <a:lnTo>
                    <a:pt x="331" y="0"/>
                  </a:lnTo>
                  <a:lnTo>
                    <a:pt x="331" y="235"/>
                  </a:lnTo>
                  <a:lnTo>
                    <a:pt x="238" y="232"/>
                  </a:lnTo>
                  <a:lnTo>
                    <a:pt x="238" y="157"/>
                  </a:lnTo>
                  <a:lnTo>
                    <a:pt x="0" y="157"/>
                  </a:lnTo>
                  <a:lnTo>
                    <a:pt x="0" y="81"/>
                  </a:lnTo>
                  <a:lnTo>
                    <a:pt x="238" y="8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8244" name="Rectangle 53"/>
            <p:cNvSpPr/>
            <p:nvPr/>
          </p:nvSpPr>
          <p:spPr>
            <a:xfrm>
              <a:off x="96" y="136"/>
              <a:ext cx="96" cy="528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245" name="Group 54"/>
          <p:cNvGrpSpPr/>
          <p:nvPr/>
        </p:nvGrpSpPr>
        <p:grpSpPr>
          <a:xfrm>
            <a:off x="7620000" y="4495800"/>
            <a:ext cx="228600" cy="838200"/>
            <a:chOff x="0" y="0"/>
            <a:chExt cx="192" cy="672"/>
          </a:xfrm>
        </p:grpSpPr>
        <p:sp>
          <p:nvSpPr>
            <p:cNvPr id="8246" name="Rectangle 55"/>
            <p:cNvSpPr/>
            <p:nvPr/>
          </p:nvSpPr>
          <p:spPr>
            <a:xfrm>
              <a:off x="0" y="384"/>
              <a:ext cx="192" cy="24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8247" name="Group 56"/>
            <p:cNvGrpSpPr/>
            <p:nvPr/>
          </p:nvGrpSpPr>
          <p:grpSpPr>
            <a:xfrm>
              <a:off x="0" y="144"/>
              <a:ext cx="192" cy="528"/>
              <a:chOff x="0" y="0"/>
              <a:chExt cx="192" cy="528"/>
            </a:xfrm>
          </p:grpSpPr>
          <p:sp>
            <p:nvSpPr>
              <p:cNvPr id="8248" name="Rectangle 57"/>
              <p:cNvSpPr/>
              <p:nvPr/>
            </p:nvSpPr>
            <p:spPr>
              <a:xfrm>
                <a:off x="48" y="0"/>
                <a:ext cx="96" cy="240"/>
              </a:xfrm>
              <a:prstGeom prst="rect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249" name="Oval 58"/>
              <p:cNvSpPr/>
              <p:nvPr/>
            </p:nvSpPr>
            <p:spPr>
              <a:xfrm>
                <a:off x="0" y="432"/>
                <a:ext cx="192" cy="96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8250" name="Line 59"/>
            <p:cNvSpPr/>
            <p:nvPr/>
          </p:nvSpPr>
          <p:spPr>
            <a:xfrm>
              <a:off x="96" y="0"/>
              <a:ext cx="0" cy="144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Rectangle 2"/>
          <p:cNvSpPr>
            <a:spLocks noGrp="1"/>
          </p:cNvSpPr>
          <p:nvPr>
            <p:ph type="title" idx="4294967295"/>
          </p:nvPr>
        </p:nvSpPr>
        <p:spPr>
          <a:xfrm>
            <a:off x="2667000" y="152400"/>
            <a:ext cx="7772400" cy="603250"/>
          </a:xfrm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en-US" altLang="zh-CN" dirty="0"/>
              <a:t>  </a:t>
            </a:r>
            <a:endParaRPr lang="en-US" altLang="zh-CN" dirty="0"/>
          </a:p>
        </p:txBody>
      </p:sp>
      <p:sp>
        <p:nvSpPr>
          <p:cNvPr id="9218" name="Rectangle 3"/>
          <p:cNvSpPr>
            <a:spLocks noGrp="1"/>
          </p:cNvSpPr>
          <p:nvPr>
            <p:ph type="body" idx="4294967295"/>
          </p:nvPr>
        </p:nvSpPr>
        <p:spPr>
          <a:xfrm>
            <a:off x="2439988" y="1203325"/>
            <a:ext cx="7556500" cy="1152525"/>
          </a:xfrm>
        </p:spPr>
        <p:txBody>
          <a:bodyPr vert="horz" wrap="square" lIns="91440" tIns="45720" rIns="91440" bIns="45720" anchor="t" anchorCtr="0"/>
          <a:p>
            <a:pPr>
              <a:lnSpc>
                <a:spcPct val="80000"/>
              </a:lnSpc>
            </a:pPr>
            <a:endParaRPr lang="zh-CN" altLang="en-US" sz="2000" dirty="0">
              <a:latin typeface="Arial Rounded MT Bold" panose="020F0704030504030204" pitchFamily="34" charset="0"/>
            </a:endParaRPr>
          </a:p>
          <a:p>
            <a:pPr>
              <a:lnSpc>
                <a:spcPct val="80000"/>
              </a:lnSpc>
            </a:pPr>
            <a:endParaRPr lang="zh-CN" altLang="en-US" sz="2000" dirty="0">
              <a:latin typeface="Arial Rounded MT Bold" panose="020F0704030504030204" pitchFamily="34" charset="0"/>
            </a:endParaRPr>
          </a:p>
          <a:p>
            <a:pPr>
              <a:lnSpc>
                <a:spcPct val="80000"/>
              </a:lnSpc>
            </a:pPr>
            <a:endParaRPr lang="en-US" altLang="zh-CN" sz="2000" dirty="0"/>
          </a:p>
        </p:txBody>
      </p:sp>
      <p:sp>
        <p:nvSpPr>
          <p:cNvPr id="9219" name="Rectangle 4"/>
          <p:cNvSpPr/>
          <p:nvPr/>
        </p:nvSpPr>
        <p:spPr>
          <a:xfrm>
            <a:off x="2590800" y="61913"/>
            <a:ext cx="7772400" cy="9144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r"/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企业结构 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Rectangle 5"/>
          <p:cNvSpPr/>
          <p:nvPr/>
        </p:nvSpPr>
        <p:spPr>
          <a:xfrm>
            <a:off x="1524000" y="25209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221" name="Object 6"/>
          <p:cNvGraphicFramePr>
            <a:graphicFrameLocks noChangeAspect="1"/>
          </p:cNvGraphicFramePr>
          <p:nvPr/>
        </p:nvGraphicFramePr>
        <p:xfrm>
          <a:off x="2009775" y="822325"/>
          <a:ext cx="8329613" cy="262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4923790" imgH="1781810" progId="Word.Picture.8">
                  <p:embed/>
                </p:oleObj>
              </mc:Choice>
              <mc:Fallback>
                <p:oleObj name="" r:id="rId1" imgW="4923790" imgH="1781810" progId="Word.Picture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rcRect t="8234"/>
                      <a:stretch>
                        <a:fillRect/>
                      </a:stretch>
                    </p:blipFill>
                    <p:spPr>
                      <a:xfrm>
                        <a:off x="2009775" y="822325"/>
                        <a:ext cx="8329613" cy="2624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2" name="Organization Chart 2"/>
          <p:cNvGrpSpPr/>
          <p:nvPr/>
        </p:nvGrpSpPr>
        <p:grpSpPr>
          <a:xfrm>
            <a:off x="2071688" y="3617913"/>
            <a:ext cx="4025900" cy="2346325"/>
            <a:chOff x="0" y="0"/>
            <a:chExt cx="4895" cy="720"/>
          </a:xfrm>
        </p:grpSpPr>
        <p:sp>
          <p:nvSpPr>
            <p:cNvPr id="9223" name="AutoShape 3"/>
            <p:cNvSpPr>
              <a:spLocks noChangeAspect="1" noTextEdit="1"/>
            </p:cNvSpPr>
            <p:nvPr/>
          </p:nvSpPr>
          <p:spPr>
            <a:xfrm>
              <a:off x="0" y="0"/>
              <a:ext cx="489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endParaRPr lang="zh-CN" altLang="en-US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224" name="_s1028"/>
            <p:cNvCxnSpPr>
              <a:stCxn id="9234" idx="0"/>
              <a:endCxn id="9229" idx="2"/>
            </p:cNvCxnSpPr>
            <p:nvPr/>
          </p:nvCxnSpPr>
          <p:spPr>
            <a:xfrm rot="5400000" flipH="1">
              <a:off x="3381" y="-647"/>
              <a:ext cx="144" cy="2015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25" name="_s1029"/>
            <p:cNvCxnSpPr>
              <a:stCxn id="9233" idx="0"/>
              <a:endCxn id="9229" idx="2"/>
            </p:cNvCxnSpPr>
            <p:nvPr/>
          </p:nvCxnSpPr>
          <p:spPr>
            <a:xfrm rot="5400000" flipH="1">
              <a:off x="2880" y="-144"/>
              <a:ext cx="144" cy="1008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26" name="_s1030"/>
            <p:cNvCxnSpPr>
              <a:stCxn id="9232" idx="0"/>
              <a:endCxn id="9229" idx="2"/>
            </p:cNvCxnSpPr>
            <p:nvPr/>
          </p:nvCxnSpPr>
          <p:spPr>
            <a:xfrm rot="-5400000">
              <a:off x="2374" y="357"/>
              <a:ext cx="144" cy="1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7" name="_s1031"/>
            <p:cNvCxnSpPr>
              <a:stCxn id="9231" idx="0"/>
              <a:endCxn id="9229" idx="2"/>
            </p:cNvCxnSpPr>
            <p:nvPr/>
          </p:nvCxnSpPr>
          <p:spPr>
            <a:xfrm rot="-5400000">
              <a:off x="1872" y="-144"/>
              <a:ext cx="144" cy="1008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28" name="_s1032"/>
            <p:cNvCxnSpPr>
              <a:stCxn id="9230" idx="0"/>
              <a:endCxn id="9229" idx="2"/>
            </p:cNvCxnSpPr>
            <p:nvPr/>
          </p:nvCxnSpPr>
          <p:spPr>
            <a:xfrm rot="-5400000">
              <a:off x="1368" y="-648"/>
              <a:ext cx="144" cy="2016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9229" name="_s1033"/>
            <p:cNvSpPr/>
            <p:nvPr/>
          </p:nvSpPr>
          <p:spPr>
            <a:xfrm>
              <a:off x="2015" y="0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产品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开发部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经理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0" name="_s1034"/>
            <p:cNvSpPr/>
            <p:nvPr/>
          </p:nvSpPr>
          <p:spPr>
            <a:xfrm>
              <a:off x="0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XXX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开发小组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1" name="_s1035"/>
            <p:cNvSpPr/>
            <p:nvPr/>
          </p:nvSpPr>
          <p:spPr>
            <a:xfrm>
              <a:off x="1008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YYY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开发小组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2" name="_s1036"/>
            <p:cNvSpPr/>
            <p:nvPr/>
          </p:nvSpPr>
          <p:spPr>
            <a:xfrm>
              <a:off x="2016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SQA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3" name="_s1037"/>
            <p:cNvSpPr/>
            <p:nvPr/>
          </p:nvSpPr>
          <p:spPr>
            <a:xfrm>
              <a:off x="3024" y="432"/>
              <a:ext cx="863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SCM</a:t>
              </a: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34" name="_s1038"/>
            <p:cNvSpPr/>
            <p:nvPr/>
          </p:nvSpPr>
          <p:spPr>
            <a:xfrm>
              <a:off x="4031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测试小组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9235" name="Organization Chart 15"/>
          <p:cNvGrpSpPr/>
          <p:nvPr/>
        </p:nvGrpSpPr>
        <p:grpSpPr>
          <a:xfrm>
            <a:off x="6176963" y="3627438"/>
            <a:ext cx="3944937" cy="2346325"/>
            <a:chOff x="0" y="0"/>
            <a:chExt cx="4895" cy="720"/>
          </a:xfrm>
        </p:grpSpPr>
        <p:sp>
          <p:nvSpPr>
            <p:cNvPr id="9236" name="AutoShape 16"/>
            <p:cNvSpPr>
              <a:spLocks noChangeAspect="1" noTextEdit="1"/>
            </p:cNvSpPr>
            <p:nvPr/>
          </p:nvSpPr>
          <p:spPr>
            <a:xfrm>
              <a:off x="0" y="0"/>
              <a:ext cx="4895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endParaRPr lang="zh-CN" altLang="en-US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9237" name="_s1041"/>
            <p:cNvCxnSpPr>
              <a:stCxn id="9247" idx="0"/>
              <a:endCxn id="9242" idx="2"/>
            </p:cNvCxnSpPr>
            <p:nvPr/>
          </p:nvCxnSpPr>
          <p:spPr>
            <a:xfrm rot="5400000" flipH="1">
              <a:off x="3381" y="-647"/>
              <a:ext cx="144" cy="2015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38" name="_s1042"/>
            <p:cNvCxnSpPr>
              <a:stCxn id="9246" idx="0"/>
              <a:endCxn id="9242" idx="2"/>
            </p:cNvCxnSpPr>
            <p:nvPr/>
          </p:nvCxnSpPr>
          <p:spPr>
            <a:xfrm rot="5400000" flipH="1">
              <a:off x="2880" y="-144"/>
              <a:ext cx="144" cy="1008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39" name="_s1043"/>
            <p:cNvCxnSpPr>
              <a:stCxn id="9245" idx="0"/>
              <a:endCxn id="9242" idx="2"/>
            </p:cNvCxnSpPr>
            <p:nvPr/>
          </p:nvCxnSpPr>
          <p:spPr>
            <a:xfrm rot="-5400000">
              <a:off x="2374" y="357"/>
              <a:ext cx="144" cy="1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0" name="_s1044"/>
            <p:cNvCxnSpPr>
              <a:stCxn id="9244" idx="0"/>
              <a:endCxn id="9242" idx="2"/>
            </p:cNvCxnSpPr>
            <p:nvPr/>
          </p:nvCxnSpPr>
          <p:spPr>
            <a:xfrm rot="-5400000">
              <a:off x="1872" y="-144"/>
              <a:ext cx="144" cy="1008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9241" name="_s1045"/>
            <p:cNvCxnSpPr>
              <a:stCxn id="9243" idx="0"/>
              <a:endCxn id="9242" idx="2"/>
            </p:cNvCxnSpPr>
            <p:nvPr/>
          </p:nvCxnSpPr>
          <p:spPr>
            <a:xfrm rot="-5400000">
              <a:off x="1368" y="-648"/>
              <a:ext cx="144" cy="2016"/>
            </a:xfrm>
            <a:prstGeom prst="bentConnector3">
              <a:avLst>
                <a:gd name="adj1" fmla="val 20810"/>
              </a:avLst>
            </a:prstGeom>
            <a:ln w="2857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9242" name="_s1046"/>
            <p:cNvSpPr/>
            <p:nvPr/>
          </p:nvSpPr>
          <p:spPr>
            <a:xfrm>
              <a:off x="2015" y="0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zh-CN" alt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产品</a:t>
              </a:r>
              <a:endParaRPr lang="zh-CN" alt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开发部</a:t>
              </a:r>
              <a:r>
                <a:rPr lang="en-US" altLang="zh-CN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经理</a:t>
              </a:r>
              <a:endParaRPr lang="zh-CN" alt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3" name="_s1047"/>
            <p:cNvSpPr/>
            <p:nvPr/>
          </p:nvSpPr>
          <p:spPr>
            <a:xfrm>
              <a:off x="0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XXX</a:t>
              </a:r>
              <a:endParaRPr lang="en-US" altLang="zh-CN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开发小组</a:t>
              </a:r>
              <a:endParaRPr lang="zh-CN" alt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4" name="_s1048"/>
            <p:cNvSpPr/>
            <p:nvPr/>
          </p:nvSpPr>
          <p:spPr>
            <a:xfrm>
              <a:off x="1008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YYY</a:t>
              </a:r>
              <a:endParaRPr lang="en-US" altLang="zh-CN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开发小组</a:t>
              </a:r>
              <a:endParaRPr lang="zh-CN" alt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5" name="_s1049"/>
            <p:cNvSpPr/>
            <p:nvPr/>
          </p:nvSpPr>
          <p:spPr>
            <a:xfrm>
              <a:off x="2016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SQA</a:t>
              </a:r>
              <a:endParaRPr lang="en-US" altLang="zh-CN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6" name="_s1050"/>
            <p:cNvSpPr/>
            <p:nvPr/>
          </p:nvSpPr>
          <p:spPr>
            <a:xfrm>
              <a:off x="3024" y="432"/>
              <a:ext cx="863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en-US" altLang="zh-CN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SCM</a:t>
              </a:r>
              <a:endParaRPr lang="en-US" altLang="zh-CN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47" name="_s1051"/>
            <p:cNvSpPr/>
            <p:nvPr/>
          </p:nvSpPr>
          <p:spPr>
            <a:xfrm>
              <a:off x="4031" y="432"/>
              <a:ext cx="864" cy="28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lIns="0" tIns="0" rIns="0" bIns="0" anchor="ctr" anchorCtr="0"/>
            <a:p>
              <a:pPr algn="ctr"/>
              <a:r>
                <a:rPr lang="zh-CN" altLang="en-US" sz="12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测试小组</a:t>
              </a:r>
              <a:endParaRPr lang="zh-CN" altLang="en-US" sz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Rectangle 2"/>
          <p:cNvSpPr>
            <a:spLocks noGrp="1"/>
          </p:cNvSpPr>
          <p:nvPr>
            <p:ph type="title"/>
          </p:nvPr>
        </p:nvSpPr>
        <p:spPr>
          <a:xfrm>
            <a:off x="2667000" y="152400"/>
            <a:ext cx="7772400" cy="603250"/>
          </a:xfrm>
        </p:spPr>
        <p:txBody>
          <a:bodyPr vert="horz" wrap="square" lIns="91440" tIns="45720" rIns="91440" bIns="45720" anchor="ctr" anchorCtr="0"/>
          <a:p>
            <a:pPr>
              <a:buNone/>
            </a:pPr>
            <a:r>
              <a:rPr lang="zh-CN" altLang="en-US" dirty="0"/>
              <a:t>产品生产流程 </a:t>
            </a:r>
            <a:endParaRPr lang="zh-CN" altLang="en-US" dirty="0"/>
          </a:p>
        </p:txBody>
      </p:sp>
      <p:sp>
        <p:nvSpPr>
          <p:cNvPr id="10242" name="Rectangle 3"/>
          <p:cNvSpPr>
            <a:spLocks noGrp="1"/>
          </p:cNvSpPr>
          <p:nvPr>
            <p:ph idx="1"/>
          </p:nvPr>
        </p:nvSpPr>
        <p:spPr>
          <a:xfrm>
            <a:off x="2293938" y="1136650"/>
            <a:ext cx="8105775" cy="5187950"/>
          </a:xfrm>
        </p:spPr>
        <p:txBody>
          <a:bodyPr vert="horz" wrap="square" lIns="91440" tIns="45720" rIns="91440" bIns="45720" anchor="t" anchorCtr="0"/>
          <a:p>
            <a:r>
              <a:rPr lang="zh-CN" altLang="en-US" sz="2800" dirty="0"/>
              <a:t>软件需求、设计、实现、测试、集成、交付</a:t>
            </a:r>
            <a:endParaRPr lang="zh-CN" altLang="en-US" sz="2800" dirty="0"/>
          </a:p>
        </p:txBody>
      </p:sp>
      <p:sp>
        <p:nvSpPr>
          <p:cNvPr id="10243" name="Rectangle 4"/>
          <p:cNvSpPr/>
          <p:nvPr/>
        </p:nvSpPr>
        <p:spPr>
          <a:xfrm>
            <a:off x="1524000" y="24066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0244" name="Object 5"/>
          <p:cNvGraphicFramePr>
            <a:graphicFrameLocks noChangeAspect="1"/>
          </p:cNvGraphicFramePr>
          <p:nvPr/>
        </p:nvGraphicFramePr>
        <p:xfrm>
          <a:off x="2297113" y="2312988"/>
          <a:ext cx="7743825" cy="331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5304790" imgH="2133600" progId="Word.Picture.8">
                  <p:embed/>
                </p:oleObj>
              </mc:Choice>
              <mc:Fallback>
                <p:oleObj name="" r:id="rId1" imgW="5304790" imgH="2133600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rcRect t="9970" r="1436"/>
                      <a:stretch>
                        <a:fillRect/>
                      </a:stretch>
                    </p:blipFill>
                    <p:spPr>
                      <a:xfrm>
                        <a:off x="2297113" y="2312988"/>
                        <a:ext cx="7743825" cy="3317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333375"/>
            <a:ext cx="7772400" cy="887413"/>
          </a:xfrm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软件</a:t>
            </a: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项目管理   </a:t>
            </a: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  <a:t>第一篇</a:t>
            </a:r>
            <a:b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j-cs"/>
              </a:rPr>
            </a:br>
            <a:endParaRPr kumimoji="0" lang="zh-CN" alt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j-cs"/>
            </a:endParaRPr>
          </a:p>
        </p:txBody>
      </p:sp>
      <p:sp>
        <p:nvSpPr>
          <p:cNvPr id="1126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11267" name="Text Box 5"/>
          <p:cNvSpPr txBox="1"/>
          <p:nvPr/>
        </p:nvSpPr>
        <p:spPr>
          <a:xfrm>
            <a:off x="1746250" y="2708275"/>
            <a:ext cx="8351838" cy="2122805"/>
          </a:xfrm>
          <a:prstGeom prst="rect">
            <a:avLst/>
          </a:prstGeom>
          <a:noFill/>
          <a:ln w="25400">
            <a:noFill/>
          </a:ln>
        </p:spPr>
        <p:txBody>
          <a:bodyPr anchor="t" anchorCtr="0">
            <a:spAutoFit/>
          </a:bodyPr>
          <a:p>
            <a:pPr algn="ctr">
              <a:lnSpc>
                <a:spcPct val="9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Monotype Sorts"/>
            </a:pPr>
            <a:r>
              <a:rPr lang="zh-CN" altLang="en-US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第 </a:t>
            </a:r>
            <a:r>
              <a:rPr lang="en-US" altLang="zh-CN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3 </a:t>
            </a:r>
            <a:r>
              <a:rPr lang="zh-CN" altLang="en-US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章</a:t>
            </a:r>
            <a:endParaRPr lang="zh-CN" altLang="en-US" sz="60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endParaRPr lang="zh-CN" altLang="en-US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>
              <a:buFont typeface="Wingdings" panose="05000000000000000000" pitchFamily="2" charset="2"/>
            </a:pPr>
            <a:r>
              <a:rPr lang="zh-CN" altLang="en-US" sz="6000" b="1" dirty="0">
                <a:solidFill>
                  <a:srgbClr val="FF66FF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软件生存期模型</a:t>
            </a:r>
            <a:endParaRPr lang="zh-CN" altLang="en-US" sz="6000" b="1" dirty="0">
              <a:solidFill>
                <a:srgbClr val="FF66FF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xfrm>
            <a:off x="1919288" y="260350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立项流程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1508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16389" name="Picture 2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 l="31618" t="22882" r="26218" b="7204"/>
          <a:stretch>
            <a:fillRect/>
          </a:stretch>
        </p:blipFill>
        <p:spPr>
          <a:xfrm>
            <a:off x="3372485" y="1208405"/>
            <a:ext cx="6700520" cy="5513070"/>
          </a:xfrm>
          <a:ln w="25400"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31758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2290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6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298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生存期模型定义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0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传统生存期模型 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1" name="AutoShape 13"/>
          <p:cNvSpPr/>
          <p:nvPr/>
        </p:nvSpPr>
        <p:spPr>
          <a:xfrm>
            <a:off x="3968750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敏捷生存期模型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2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案例分析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304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305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8">
                                            <p:txEl>
                                              <p:char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Rectangle 2"/>
          <p:cNvSpPr>
            <a:spLocks noGrp="1"/>
          </p:cNvSpPr>
          <p:nvPr>
            <p:ph type="title"/>
          </p:nvPr>
        </p:nvSpPr>
        <p:spPr>
          <a:xfrm>
            <a:off x="1652588" y="106363"/>
            <a:ext cx="8764587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建筑工程类项目典型生存期模型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33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13316" name="Rectangle 3"/>
          <p:cNvSpPr/>
          <p:nvPr/>
        </p:nvSpPr>
        <p:spPr>
          <a:xfrm>
            <a:off x="3614738" y="1466850"/>
            <a:ext cx="9144000" cy="3683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7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752475"/>
            <a:ext cx="9144000" cy="539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9056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Rectangle 2"/>
          <p:cNvSpPr>
            <a:spLocks noGrp="1"/>
          </p:cNvSpPr>
          <p:nvPr>
            <p:ph type="title"/>
          </p:nvPr>
        </p:nvSpPr>
        <p:spPr>
          <a:xfrm>
            <a:off x="1703388" y="282575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制药项目典型生存期模型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43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14340" name="Rectangle 3"/>
          <p:cNvSpPr/>
          <p:nvPr/>
        </p:nvSpPr>
        <p:spPr>
          <a:xfrm>
            <a:off x="3524250" y="1785938"/>
            <a:ext cx="9144000" cy="3683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41" name="Picture 4" descr="ca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25575"/>
            <a:ext cx="9144000" cy="5432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960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1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软件生存期模型特征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536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90851" name="Rectangle 3"/>
          <p:cNvSpPr>
            <a:spLocks noGrp="1" noChangeArrowheads="1"/>
          </p:cNvSpPr>
          <p:nvPr>
            <p:ph idx="1"/>
          </p:nvPr>
        </p:nvSpPr>
        <p:spPr>
          <a:xfrm>
            <a:off x="1847850" y="1989138"/>
            <a:ext cx="8153400" cy="1944688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描述了开发的主要阶段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定义每一个阶段要完成的主要过程和活动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确定每一个阶段的输入和输出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 advTm="2096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charRg st="11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charRg st="30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1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5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638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92" name="Rectangle 8"/>
          <p:cNvSpPr/>
          <p:nvPr/>
        </p:nvSpPr>
        <p:spPr>
          <a:xfrm>
            <a:off x="3814763" y="3524250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394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5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生存期模型定义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49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传统生存期模型 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7" name="AutoShape 13"/>
          <p:cNvSpPr/>
          <p:nvPr/>
        </p:nvSpPr>
        <p:spPr>
          <a:xfrm>
            <a:off x="3968750" y="3621088"/>
            <a:ext cx="432117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敏捷生存期模型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98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案例分析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400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401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4349">
                                            <p:txEl>
                                              <p:char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9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常用传统生存期模型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74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>
          <a:xfrm>
            <a:off x="2136775" y="1773238"/>
            <a:ext cx="8153400" cy="30527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瀑布模型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V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原型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增量模型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渐近式阶段模型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med" advTm="98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2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2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289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9289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charRg st="5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2899">
                                            <p:txEl>
                                              <p:charRg st="5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2899">
                                            <p:txEl>
                                              <p:charRg st="5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charRg st="9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2899">
                                            <p:txEl>
                                              <p:charRg st="9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2899">
                                            <p:txEl>
                                              <p:charRg st="9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289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2899">
                                            <p:txEl>
                                              <p:charRg st="12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charRg st="17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2899">
                                            <p:txEl>
                                              <p:charRg st="17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2899">
                                            <p:txEl>
                                              <p:charRg st="17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899" grpId="0" animBg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0" y="152400"/>
            <a:ext cx="7772400" cy="603250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36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软件过程模型 </a:t>
            </a:r>
            <a:endParaRPr kumimoji="0" lang="zh-CN" sz="36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434" name="Rectangle 3"/>
          <p:cNvSpPr/>
          <p:nvPr/>
        </p:nvSpPr>
        <p:spPr>
          <a:xfrm>
            <a:off x="1524000" y="2444750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8435" name="Object 2"/>
          <p:cNvGraphicFramePr>
            <a:graphicFrameLocks noChangeAspect="1"/>
          </p:cNvGraphicFramePr>
          <p:nvPr/>
        </p:nvGraphicFramePr>
        <p:xfrm>
          <a:off x="2574925" y="1905000"/>
          <a:ext cx="7143750" cy="455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3771900" imgH="2095500" progId="Word.Picture.8">
                  <p:embed/>
                </p:oleObj>
              </mc:Choice>
              <mc:Fallback>
                <p:oleObj name="" r:id="rId1" imgW="3771900" imgH="2095500" progId="Word.Picture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rcRect l="4797" t="2272" r="4849"/>
                      <a:stretch>
                        <a:fillRect/>
                      </a:stretch>
                    </p:blipFill>
                    <p:spPr>
                      <a:xfrm>
                        <a:off x="2574925" y="1905000"/>
                        <a:ext cx="7143750" cy="4554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Rectangle 3"/>
          <p:cNvSpPr/>
          <p:nvPr/>
        </p:nvSpPr>
        <p:spPr>
          <a:xfrm>
            <a:off x="2514600" y="1295400"/>
            <a:ext cx="6578600" cy="4191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建造和调试</a:t>
            </a:r>
            <a:r>
              <a:rPr lang="en-US" altLang="zh-CN" sz="2400" dirty="0">
                <a:latin typeface="Arial" panose="020B0604020202020204" pitchFamily="34" charset="0"/>
                <a:ea typeface="黑体" panose="02010609060101010101" pitchFamily="49" charset="-122"/>
              </a:rPr>
              <a:t>(Build and Fix)</a:t>
            </a:r>
            <a:r>
              <a:rPr lang="zh-CN" altLang="en-US" sz="2400" dirty="0">
                <a:latin typeface="Arial" panose="020B0604020202020204" pitchFamily="34" charset="0"/>
                <a:ea typeface="黑体" panose="02010609060101010101" pitchFamily="49" charset="-122"/>
              </a:rPr>
              <a:t>开发 </a:t>
            </a:r>
            <a:endParaRPr lang="zh-CN" altLang="en-US" sz="2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Rectangle 2"/>
          <p:cNvSpPr>
            <a:spLocks noGrp="1"/>
          </p:cNvSpPr>
          <p:nvPr>
            <p:ph type="title"/>
          </p:nvPr>
        </p:nvSpPr>
        <p:spPr>
          <a:xfrm>
            <a:off x="1939925" y="333375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瀑布模型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945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19460" name="Rectangle 3"/>
          <p:cNvSpPr/>
          <p:nvPr/>
        </p:nvSpPr>
        <p:spPr>
          <a:xfrm>
            <a:off x="3724275" y="2362200"/>
            <a:ext cx="9144000" cy="3683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19461" name="Group 4"/>
          <p:cNvGrpSpPr/>
          <p:nvPr/>
        </p:nvGrpSpPr>
        <p:grpSpPr>
          <a:xfrm>
            <a:off x="2209800" y="1905000"/>
            <a:ext cx="8153400" cy="3929063"/>
            <a:chOff x="158" y="799"/>
            <a:chExt cx="5443" cy="2586"/>
          </a:xfrm>
        </p:grpSpPr>
        <p:sp>
          <p:nvSpPr>
            <p:cNvPr id="19462" name="Rectangle 5"/>
            <p:cNvSpPr/>
            <p:nvPr/>
          </p:nvSpPr>
          <p:spPr>
            <a:xfrm>
              <a:off x="158" y="1253"/>
              <a:ext cx="907" cy="5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需求分析</a:t>
              </a:r>
              <a:endPara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3" name="Rectangle 6"/>
            <p:cNvSpPr/>
            <p:nvPr/>
          </p:nvSpPr>
          <p:spPr>
            <a:xfrm>
              <a:off x="1292" y="1616"/>
              <a:ext cx="907" cy="5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2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设计</a:t>
              </a:r>
              <a:endPara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4" name="Rectangle 7"/>
            <p:cNvSpPr/>
            <p:nvPr/>
          </p:nvSpPr>
          <p:spPr>
            <a:xfrm>
              <a:off x="2426" y="2070"/>
              <a:ext cx="907" cy="5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2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实施</a:t>
              </a:r>
              <a:endPara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5" name="Line 8"/>
            <p:cNvSpPr/>
            <p:nvPr/>
          </p:nvSpPr>
          <p:spPr>
            <a:xfrm>
              <a:off x="2426" y="2614"/>
              <a:ext cx="90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66" name="Rectangle 9"/>
            <p:cNvSpPr/>
            <p:nvPr/>
          </p:nvSpPr>
          <p:spPr>
            <a:xfrm>
              <a:off x="3560" y="2433"/>
              <a:ext cx="907" cy="5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20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测试</a:t>
              </a:r>
              <a:endPara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7" name="Rectangle 10"/>
            <p:cNvSpPr/>
            <p:nvPr/>
          </p:nvSpPr>
          <p:spPr>
            <a:xfrm>
              <a:off x="4694" y="2841"/>
              <a:ext cx="907" cy="544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维护</a:t>
              </a:r>
              <a:endParaRPr lang="zh-CN" altLang="en-US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68" name="Line 11"/>
            <p:cNvSpPr/>
            <p:nvPr/>
          </p:nvSpPr>
          <p:spPr>
            <a:xfrm flipV="1">
              <a:off x="748" y="799"/>
              <a:ext cx="0" cy="454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69" name="Line 12"/>
            <p:cNvSpPr/>
            <p:nvPr/>
          </p:nvSpPr>
          <p:spPr>
            <a:xfrm>
              <a:off x="748" y="799"/>
              <a:ext cx="907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0" name="Line 13"/>
            <p:cNvSpPr/>
            <p:nvPr/>
          </p:nvSpPr>
          <p:spPr>
            <a:xfrm>
              <a:off x="1655" y="799"/>
              <a:ext cx="0" cy="817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9471" name="Line 14"/>
            <p:cNvSpPr/>
            <p:nvPr/>
          </p:nvSpPr>
          <p:spPr>
            <a:xfrm flipV="1">
              <a:off x="1927" y="1162"/>
              <a:ext cx="0" cy="454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2" name="Line 15"/>
            <p:cNvSpPr/>
            <p:nvPr/>
          </p:nvSpPr>
          <p:spPr>
            <a:xfrm>
              <a:off x="1927" y="1162"/>
              <a:ext cx="817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3" name="Line 16"/>
            <p:cNvSpPr/>
            <p:nvPr/>
          </p:nvSpPr>
          <p:spPr>
            <a:xfrm>
              <a:off x="2744" y="1162"/>
              <a:ext cx="0" cy="862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9474" name="Line 17"/>
            <p:cNvSpPr/>
            <p:nvPr/>
          </p:nvSpPr>
          <p:spPr>
            <a:xfrm flipV="1">
              <a:off x="3061" y="1615"/>
              <a:ext cx="0" cy="454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5" name="Line 18"/>
            <p:cNvSpPr/>
            <p:nvPr/>
          </p:nvSpPr>
          <p:spPr>
            <a:xfrm>
              <a:off x="3061" y="1615"/>
              <a:ext cx="817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6" name="Line 19"/>
            <p:cNvSpPr/>
            <p:nvPr/>
          </p:nvSpPr>
          <p:spPr>
            <a:xfrm>
              <a:off x="3878" y="1615"/>
              <a:ext cx="0" cy="817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19477" name="Line 20"/>
            <p:cNvSpPr/>
            <p:nvPr/>
          </p:nvSpPr>
          <p:spPr>
            <a:xfrm flipV="1">
              <a:off x="4150" y="1978"/>
              <a:ext cx="0" cy="454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8" name="Line 21"/>
            <p:cNvSpPr/>
            <p:nvPr/>
          </p:nvSpPr>
          <p:spPr>
            <a:xfrm>
              <a:off x="4150" y="1978"/>
              <a:ext cx="817" cy="0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479" name="Line 22"/>
            <p:cNvSpPr/>
            <p:nvPr/>
          </p:nvSpPr>
          <p:spPr>
            <a:xfrm>
              <a:off x="4967" y="1978"/>
              <a:ext cx="0" cy="862"/>
            </a:xfrm>
            <a:prstGeom prst="line">
              <a:avLst/>
            </a:prstGeom>
            <a:ln w="571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40803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66938" y="5929313"/>
            <a:ext cx="7772400" cy="603250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GB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Waterfall Model</a:t>
            </a:r>
            <a:endParaRPr kumimoji="0" lang="en-GB" alt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0482" name="Group 6"/>
          <p:cNvGrpSpPr/>
          <p:nvPr/>
        </p:nvGrpSpPr>
        <p:grpSpPr>
          <a:xfrm>
            <a:off x="3200400" y="188913"/>
            <a:ext cx="1511300" cy="792162"/>
            <a:chOff x="0" y="0"/>
            <a:chExt cx="952" cy="635"/>
          </a:xfrm>
        </p:grpSpPr>
        <p:sp>
          <p:nvSpPr>
            <p:cNvPr id="20483" name="Rectangle 4"/>
            <p:cNvSpPr/>
            <p:nvPr/>
          </p:nvSpPr>
          <p:spPr>
            <a:xfrm>
              <a:off x="0" y="0"/>
              <a:ext cx="952" cy="40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Requirements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Phase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4" name="Rectangle 5"/>
            <p:cNvSpPr/>
            <p:nvPr/>
          </p:nvSpPr>
          <p:spPr>
            <a:xfrm>
              <a:off x="0" y="408"/>
              <a:ext cx="952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Verify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85" name="Group 7"/>
          <p:cNvGrpSpPr/>
          <p:nvPr/>
        </p:nvGrpSpPr>
        <p:grpSpPr>
          <a:xfrm>
            <a:off x="3703638" y="1196975"/>
            <a:ext cx="1511300" cy="792163"/>
            <a:chOff x="0" y="0"/>
            <a:chExt cx="952" cy="635"/>
          </a:xfrm>
        </p:grpSpPr>
        <p:sp>
          <p:nvSpPr>
            <p:cNvPr id="20486" name="Rectangle 8"/>
            <p:cNvSpPr/>
            <p:nvPr/>
          </p:nvSpPr>
          <p:spPr>
            <a:xfrm>
              <a:off x="0" y="0"/>
              <a:ext cx="952" cy="40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Specification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Phase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87" name="Rectangle 9"/>
            <p:cNvSpPr/>
            <p:nvPr/>
          </p:nvSpPr>
          <p:spPr>
            <a:xfrm>
              <a:off x="0" y="408"/>
              <a:ext cx="952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Verify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88" name="Group 10"/>
          <p:cNvGrpSpPr/>
          <p:nvPr/>
        </p:nvGrpSpPr>
        <p:grpSpPr>
          <a:xfrm>
            <a:off x="4424363" y="2276475"/>
            <a:ext cx="1511300" cy="792163"/>
            <a:chOff x="0" y="0"/>
            <a:chExt cx="952" cy="635"/>
          </a:xfrm>
        </p:grpSpPr>
        <p:sp>
          <p:nvSpPr>
            <p:cNvPr id="20489" name="Rectangle 11"/>
            <p:cNvSpPr/>
            <p:nvPr/>
          </p:nvSpPr>
          <p:spPr>
            <a:xfrm>
              <a:off x="0" y="0"/>
              <a:ext cx="952" cy="40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Design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Phase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0" name="Rectangle 12"/>
            <p:cNvSpPr/>
            <p:nvPr/>
          </p:nvSpPr>
          <p:spPr>
            <a:xfrm>
              <a:off x="0" y="408"/>
              <a:ext cx="952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Verify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91" name="Group 13"/>
          <p:cNvGrpSpPr/>
          <p:nvPr/>
        </p:nvGrpSpPr>
        <p:grpSpPr>
          <a:xfrm>
            <a:off x="5216525" y="3357563"/>
            <a:ext cx="1511300" cy="792162"/>
            <a:chOff x="0" y="0"/>
            <a:chExt cx="952" cy="635"/>
          </a:xfrm>
        </p:grpSpPr>
        <p:sp>
          <p:nvSpPr>
            <p:cNvPr id="20492" name="Rectangle 14"/>
            <p:cNvSpPr/>
            <p:nvPr/>
          </p:nvSpPr>
          <p:spPr>
            <a:xfrm>
              <a:off x="0" y="0"/>
              <a:ext cx="952" cy="40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Implementation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Phase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3" name="Rectangle 15"/>
            <p:cNvSpPr/>
            <p:nvPr/>
          </p:nvSpPr>
          <p:spPr>
            <a:xfrm>
              <a:off x="0" y="408"/>
              <a:ext cx="952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Test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494" name="Group 16"/>
          <p:cNvGrpSpPr/>
          <p:nvPr/>
        </p:nvGrpSpPr>
        <p:grpSpPr>
          <a:xfrm>
            <a:off x="5721350" y="4437063"/>
            <a:ext cx="1511300" cy="792162"/>
            <a:chOff x="0" y="0"/>
            <a:chExt cx="952" cy="635"/>
          </a:xfrm>
        </p:grpSpPr>
        <p:sp>
          <p:nvSpPr>
            <p:cNvPr id="20495" name="Rectangle 17"/>
            <p:cNvSpPr/>
            <p:nvPr/>
          </p:nvSpPr>
          <p:spPr>
            <a:xfrm>
              <a:off x="0" y="0"/>
              <a:ext cx="952" cy="40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Integration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Phase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496" name="Rectangle 18"/>
            <p:cNvSpPr/>
            <p:nvPr/>
          </p:nvSpPr>
          <p:spPr>
            <a:xfrm>
              <a:off x="0" y="408"/>
              <a:ext cx="952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Test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497" name="Rectangle 20"/>
          <p:cNvSpPr/>
          <p:nvPr/>
        </p:nvSpPr>
        <p:spPr>
          <a:xfrm>
            <a:off x="6727825" y="5373688"/>
            <a:ext cx="1511300" cy="50958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Operations</a:t>
            </a:r>
            <a:endParaRPr lang="en-US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Mode</a:t>
            </a:r>
            <a:endParaRPr lang="en-US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8" name="Rectangle 21"/>
          <p:cNvSpPr/>
          <p:nvPr/>
        </p:nvSpPr>
        <p:spPr>
          <a:xfrm>
            <a:off x="7448550" y="6099175"/>
            <a:ext cx="1511300" cy="2825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Retirement</a:t>
            </a:r>
            <a:endParaRPr lang="en-US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499" name="Group 22"/>
          <p:cNvGrpSpPr/>
          <p:nvPr/>
        </p:nvGrpSpPr>
        <p:grpSpPr>
          <a:xfrm>
            <a:off x="6151563" y="188913"/>
            <a:ext cx="1511300" cy="792162"/>
            <a:chOff x="0" y="0"/>
            <a:chExt cx="952" cy="635"/>
          </a:xfrm>
        </p:grpSpPr>
        <p:sp>
          <p:nvSpPr>
            <p:cNvPr id="20500" name="Rectangle 23"/>
            <p:cNvSpPr/>
            <p:nvPr/>
          </p:nvSpPr>
          <p:spPr>
            <a:xfrm>
              <a:off x="0" y="0"/>
              <a:ext cx="952" cy="408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Changed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Requirement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501" name="Rectangle 24"/>
            <p:cNvSpPr/>
            <p:nvPr/>
          </p:nvSpPr>
          <p:spPr>
            <a:xfrm>
              <a:off x="0" y="408"/>
              <a:ext cx="952" cy="227"/>
            </a:xfrm>
            <a:prstGeom prst="rect">
              <a:avLst/>
            </a:prstGeom>
            <a:noFill/>
            <a:ln w="9525" cap="flat" cmpd="sng">
              <a:solidFill>
                <a:schemeClr val="tx1"/>
              </a:solidFill>
              <a:prstDash val="dash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/>
              <a:r>
                <a:rPr lang="en-US" altLang="zh-CN" sz="1600" dirty="0">
                  <a:latin typeface="Arial" panose="020B0604020202020204" pitchFamily="34" charset="0"/>
                  <a:ea typeface="宋体" panose="02010600030101010101" pitchFamily="2" charset="-122"/>
                </a:rPr>
                <a:t>Verify</a:t>
              </a:r>
              <a:endParaRPr lang="en-US" altLang="zh-CN" sz="16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502" name="Line 25"/>
          <p:cNvSpPr/>
          <p:nvPr/>
        </p:nvSpPr>
        <p:spPr>
          <a:xfrm>
            <a:off x="4135438" y="98107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3" name="Line 26"/>
          <p:cNvSpPr/>
          <p:nvPr/>
        </p:nvSpPr>
        <p:spPr>
          <a:xfrm>
            <a:off x="4784725" y="1989138"/>
            <a:ext cx="0" cy="287337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4" name="Line 27"/>
          <p:cNvSpPr/>
          <p:nvPr/>
        </p:nvSpPr>
        <p:spPr>
          <a:xfrm>
            <a:off x="5648325" y="3070225"/>
            <a:ext cx="0" cy="2873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5" name="Line 28"/>
          <p:cNvSpPr/>
          <p:nvPr/>
        </p:nvSpPr>
        <p:spPr>
          <a:xfrm>
            <a:off x="6369050" y="4149725"/>
            <a:ext cx="0" cy="287338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6" name="Line 29"/>
          <p:cNvSpPr/>
          <p:nvPr/>
        </p:nvSpPr>
        <p:spPr>
          <a:xfrm>
            <a:off x="7016750" y="5229225"/>
            <a:ext cx="0" cy="1428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7" name="Line 30"/>
          <p:cNvSpPr/>
          <p:nvPr/>
        </p:nvSpPr>
        <p:spPr>
          <a:xfrm>
            <a:off x="7735888" y="5876925"/>
            <a:ext cx="0" cy="2159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08" name="Freeform 31"/>
          <p:cNvSpPr/>
          <p:nvPr/>
        </p:nvSpPr>
        <p:spPr>
          <a:xfrm>
            <a:off x="6727825" y="3716338"/>
            <a:ext cx="865188" cy="1657350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pathLst>
              <a:path w="545" h="1044">
                <a:moveTo>
                  <a:pt x="545" y="1044"/>
                </a:move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09" name="Freeform 32"/>
          <p:cNvSpPr/>
          <p:nvPr/>
        </p:nvSpPr>
        <p:spPr>
          <a:xfrm>
            <a:off x="5935663" y="2565400"/>
            <a:ext cx="1801812" cy="280828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pathLst>
              <a:path w="545" h="1044">
                <a:moveTo>
                  <a:pt x="545" y="1044"/>
                </a:move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10" name="Freeform 33"/>
          <p:cNvSpPr/>
          <p:nvPr/>
        </p:nvSpPr>
        <p:spPr>
          <a:xfrm>
            <a:off x="5216525" y="1484313"/>
            <a:ext cx="2665413" cy="388937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pathLst>
              <a:path w="545" h="1044">
                <a:moveTo>
                  <a:pt x="545" y="1044"/>
                </a:move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11" name="Freeform 34"/>
          <p:cNvSpPr/>
          <p:nvPr/>
        </p:nvSpPr>
        <p:spPr>
          <a:xfrm>
            <a:off x="7664450" y="476250"/>
            <a:ext cx="431800" cy="48974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pathLst>
              <a:path w="545" h="1044">
                <a:moveTo>
                  <a:pt x="545" y="1044"/>
                </a:move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12" name="Freeform 35"/>
          <p:cNvSpPr/>
          <p:nvPr/>
        </p:nvSpPr>
        <p:spPr>
          <a:xfrm rot="-5400000">
            <a:off x="5176838" y="222250"/>
            <a:ext cx="720725" cy="1223963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0"/>
              </a:cxn>
              <a:cxn ang="0">
                <a:pos x="0" y="0"/>
              </a:cxn>
            </a:cxnLst>
            <a:pathLst>
              <a:path w="545" h="1044">
                <a:moveTo>
                  <a:pt x="545" y="1044"/>
                </a:moveTo>
                <a:lnTo>
                  <a:pt x="545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miter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513" name="Line 36"/>
          <p:cNvSpPr/>
          <p:nvPr/>
        </p:nvSpPr>
        <p:spPr>
          <a:xfrm>
            <a:off x="2408238" y="5300663"/>
            <a:ext cx="7921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14" name="Line 37"/>
          <p:cNvSpPr/>
          <p:nvPr/>
        </p:nvSpPr>
        <p:spPr>
          <a:xfrm>
            <a:off x="2408238" y="5732463"/>
            <a:ext cx="792162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20515" name="Text Box 38"/>
          <p:cNvSpPr txBox="1"/>
          <p:nvPr/>
        </p:nvSpPr>
        <p:spPr>
          <a:xfrm>
            <a:off x="3251200" y="5108575"/>
            <a:ext cx="138049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Development</a:t>
            </a:r>
            <a:endParaRPr lang="en-US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16" name="Text Box 39"/>
          <p:cNvSpPr txBox="1"/>
          <p:nvPr/>
        </p:nvSpPr>
        <p:spPr>
          <a:xfrm>
            <a:off x="3271838" y="5540375"/>
            <a:ext cx="134683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1600" dirty="0">
                <a:latin typeface="Arial" panose="020B0604020202020204" pitchFamily="34" charset="0"/>
                <a:ea typeface="宋体" panose="02010600030101010101" pitchFamily="2" charset="-122"/>
              </a:rPr>
              <a:t>Maintenance</a:t>
            </a:r>
            <a:endParaRPr lang="en-US" altLang="zh-CN" sz="16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Rectangle 2"/>
          <p:cNvSpPr>
            <a:spLocks noGrp="1"/>
          </p:cNvSpPr>
          <p:nvPr>
            <p:ph type="title" idx="4294967295"/>
          </p:nvPr>
        </p:nvSpPr>
        <p:spPr>
          <a:xfrm>
            <a:off x="2667000" y="152400"/>
            <a:ext cx="7772400" cy="60325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sz="2800" dirty="0"/>
              <a:t>瀑布模型</a:t>
            </a:r>
            <a:r>
              <a:rPr lang="en-US" altLang="zh-CN" sz="2800" dirty="0"/>
              <a:t>-----</a:t>
            </a:r>
            <a:r>
              <a:rPr lang="zh-CN" altLang="en-US" sz="2800" dirty="0"/>
              <a:t>典型的文档驱动</a:t>
            </a:r>
            <a:r>
              <a:rPr lang="en-US" altLang="zh-CN" sz="2800" dirty="0"/>
              <a:t>(Document-Driven)</a:t>
            </a:r>
            <a:endParaRPr lang="en-GB" altLang="en-US" sz="2800" dirty="0"/>
          </a:p>
        </p:txBody>
      </p:sp>
      <p:sp>
        <p:nvSpPr>
          <p:cNvPr id="21506" name="Rectangle 3"/>
          <p:cNvSpPr/>
          <p:nvPr/>
        </p:nvSpPr>
        <p:spPr>
          <a:xfrm>
            <a:off x="1524000" y="1463675"/>
            <a:ext cx="309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21507" name="Object 2"/>
          <p:cNvGraphicFramePr>
            <a:graphicFrameLocks noChangeAspect="1"/>
          </p:cNvGraphicFramePr>
          <p:nvPr/>
        </p:nvGraphicFramePr>
        <p:xfrm>
          <a:off x="2073275" y="1116013"/>
          <a:ext cx="8320088" cy="544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4924425" imgH="3600450" progId="Word.Picture.8">
                  <p:embed/>
                </p:oleObj>
              </mc:Choice>
              <mc:Fallback>
                <p:oleObj name="" r:id="rId1" imgW="4924425" imgH="3600450" progId="Word.Picture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rcRect l="4485" t="1430" r="6018" b="5708"/>
                      <a:stretch>
                        <a:fillRect/>
                      </a:stretch>
                    </p:blipFill>
                    <p:spPr>
                      <a:xfrm>
                        <a:off x="2073275" y="1116013"/>
                        <a:ext cx="8320088" cy="5441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zh-CN" altLang="en-US" dirty="0" smtClean="0"/>
              <a:t>项目立项</a:t>
            </a:r>
            <a:endParaRPr lang="zh-CN" altLang="en-US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pPr>
              <a:lnSpc>
                <a:spcPct val="200000"/>
              </a:lnSpc>
            </a:pPr>
            <a:endParaRPr lang="zh-CN" altLang="en-US" dirty="0"/>
          </a:p>
          <a:p>
            <a:pPr marR="0" lvl="0" algn="l" defTabSz="914400" rtl="0" eaLnBrk="1" fontAlgn="auto" latinLnBrk="0" hangingPunct="1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defRPr/>
            </a:pPr>
            <a:r>
              <a:rPr lang="en-US" altLang="zh-CN" u="none" strike="noStrike" baseline="0" dirty="0" smtClean="0">
                <a:uLnTx/>
                <a:uFillTx/>
              </a:rPr>
              <a:t>  </a:t>
            </a:r>
            <a:r>
              <a:rPr lang="zh-CN" altLang="en-US" u="none" strike="noStrike" baseline="0" dirty="0" smtClean="0">
                <a:uLnTx/>
                <a:uFillTx/>
              </a:rPr>
              <a:t>明确项目的目标、时间表、项目使用的资源和经费，而且得到执行该项目的项目经理和项目发起人的认可 </a:t>
            </a:r>
            <a:r>
              <a:rPr lang="en-US" altLang="zh-CN" u="none" strike="noStrike" baseline="0" dirty="0" smtClean="0">
                <a:uLnTx/>
                <a:uFillTx/>
              </a:rPr>
              <a:t>.</a:t>
            </a:r>
            <a:endParaRPr lang="en-US" altLang="zh-CN" u="none" strike="noStrike" baseline="0" dirty="0" smtClean="0">
              <a:uLnTx/>
              <a:uFillTx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40443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1774825" y="188913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适合瀑布模型的项目特征</a:t>
            </a:r>
            <a:endParaRPr lang="zh-CN" altLang="en-US" dirty="0"/>
          </a:p>
        </p:txBody>
      </p:sp>
      <p:sp>
        <p:nvSpPr>
          <p:cNvPr id="2253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gray">
          <a:xfrm>
            <a:off x="2881313" y="3184525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6" name="AutoShape 8"/>
          <p:cNvSpPr/>
          <p:nvPr/>
        </p:nvSpPr>
        <p:spPr>
          <a:xfrm>
            <a:off x="3760788" y="3630613"/>
            <a:ext cx="509587" cy="344487"/>
          </a:xfrm>
          <a:prstGeom prst="rightArrow">
            <a:avLst>
              <a:gd name="adj1" fmla="val 50000"/>
              <a:gd name="adj2" fmla="val 45501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ltGray">
          <a:xfrm>
            <a:off x="2919413" y="4706938"/>
            <a:ext cx="7343775" cy="131445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88" name="AutoShape 10"/>
          <p:cNvSpPr/>
          <p:nvPr/>
        </p:nvSpPr>
        <p:spPr>
          <a:xfrm>
            <a:off x="3733800" y="5172075"/>
            <a:ext cx="509588" cy="347663"/>
          </a:xfrm>
          <a:prstGeom prst="rightArrow">
            <a:avLst>
              <a:gd name="adj1" fmla="val 50000"/>
              <a:gd name="adj2" fmla="val 45085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2881313" y="1689100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0" name="AutoShape 12"/>
          <p:cNvSpPr/>
          <p:nvPr/>
        </p:nvSpPr>
        <p:spPr>
          <a:xfrm>
            <a:off x="3741738" y="2135188"/>
            <a:ext cx="509587" cy="344487"/>
          </a:xfrm>
          <a:prstGeom prst="rightArrow">
            <a:avLst>
              <a:gd name="adj1" fmla="val 50000"/>
              <a:gd name="adj2" fmla="val 45501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2298700" y="1673225"/>
            <a:ext cx="14620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14"/>
          <p:cNvSpPr/>
          <p:nvPr/>
        </p:nvSpPr>
        <p:spPr bwMode="gray">
          <a:xfrm>
            <a:off x="2362200" y="1738313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48627"/>
                  <a:invGamma/>
                </a:schemeClr>
              </a:gs>
              <a:gs pos="50000">
                <a:schemeClr val="hlink">
                  <a:alpha val="0"/>
                </a:schemeClr>
              </a:gs>
              <a:gs pos="100000">
                <a:schemeClr val="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gray">
          <a:xfrm>
            <a:off x="2311400" y="3175000"/>
            <a:ext cx="14493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16"/>
          <p:cNvSpPr/>
          <p:nvPr/>
        </p:nvSpPr>
        <p:spPr bwMode="gray">
          <a:xfrm>
            <a:off x="2365375" y="3240088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48627"/>
                  <a:invGamma/>
                </a:schemeClr>
              </a:gs>
              <a:gs pos="50000">
                <a:schemeClr val="folHlink">
                  <a:alpha val="0"/>
                </a:schemeClr>
              </a:gs>
              <a:gs pos="100000">
                <a:schemeClr val="fol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gray">
          <a:xfrm>
            <a:off x="2292350" y="4697413"/>
            <a:ext cx="146843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18"/>
          <p:cNvSpPr/>
          <p:nvPr/>
        </p:nvSpPr>
        <p:spPr bwMode="gray">
          <a:xfrm>
            <a:off x="2346325" y="4752975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50000">
                <a:schemeClr val="accent2">
                  <a:alpha val="0"/>
                </a:schemeClr>
              </a:gs>
              <a:gs pos="100000">
                <a:schemeClr val="accent2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497" name="Text Box 20"/>
          <p:cNvSpPr txBox="1"/>
          <p:nvPr/>
        </p:nvSpPr>
        <p:spPr>
          <a:xfrm>
            <a:off x="4441825" y="2049463"/>
            <a:ext cx="532606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很明确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8" name="Text Box 21"/>
          <p:cNvSpPr txBox="1"/>
          <p:nvPr/>
        </p:nvSpPr>
        <p:spPr>
          <a:xfrm>
            <a:off x="4557713" y="3551238"/>
            <a:ext cx="40386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很明确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9" name="Text Box 22"/>
          <p:cNvSpPr txBox="1"/>
          <p:nvPr/>
        </p:nvSpPr>
        <p:spPr>
          <a:xfrm>
            <a:off x="4567238" y="5076825"/>
            <a:ext cx="3673475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短期项目等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00" name="Text Box 24"/>
          <p:cNvSpPr txBox="1"/>
          <p:nvPr/>
        </p:nvSpPr>
        <p:spPr>
          <a:xfrm>
            <a:off x="2238375" y="2135188"/>
            <a:ext cx="15224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1" name="Text Box 25"/>
          <p:cNvSpPr txBox="1"/>
          <p:nvPr/>
        </p:nvSpPr>
        <p:spPr>
          <a:xfrm>
            <a:off x="2279650" y="3551238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方案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2" name="Text Box 26"/>
          <p:cNvSpPr txBox="1"/>
          <p:nvPr/>
        </p:nvSpPr>
        <p:spPr>
          <a:xfrm>
            <a:off x="2208213" y="5172075"/>
            <a:ext cx="15255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类似项目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0486" grpId="0" bldLvl="0" animBg="1"/>
      <p:bldP spid="8" grpId="0" bldLvl="0" animBg="1"/>
      <p:bldP spid="20488" grpId="0" bldLvl="0" animBg="1"/>
      <p:bldP spid="10" grpId="0" bldLvl="0" animBg="1"/>
      <p:bldP spid="20490" grpId="0" bldLvl="0" animBg="1"/>
      <p:bldP spid="12" grpId="0" bldLvl="0" animBg="1"/>
      <p:bldP spid="14" grpId="0" bldLvl="0" animBg="1"/>
      <p:bldP spid="16" grpId="0" bldLvl="0" animBg="1"/>
      <p:bldP spid="20497" grpId="0"/>
      <p:bldP spid="20498" grpId="0"/>
      <p:bldP spid="20499" grpId="0"/>
      <p:bldP spid="20500" grpId="0"/>
      <p:bldP spid="20501" grpId="0"/>
      <p:bldP spid="2050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3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常用传统生存期模型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355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>
          <a:xfrm>
            <a:off x="2136775" y="1773238"/>
            <a:ext cx="8153400" cy="30527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瀑布模型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V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原型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增量模型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渐近式阶段模型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984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7" name="Rectangle 2"/>
          <p:cNvSpPr>
            <a:spLocks noGrp="1"/>
          </p:cNvSpPr>
          <p:nvPr>
            <p:ph type="title"/>
          </p:nvPr>
        </p:nvSpPr>
        <p:spPr>
          <a:xfrm>
            <a:off x="2133600" y="142875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黑体" panose="02010609060101010101" pitchFamily="49" charset="-122"/>
              </a:rPr>
              <a:t>V</a:t>
            </a:r>
            <a:r>
              <a:rPr lang="zh-CN" altLang="en-US" dirty="0">
                <a:latin typeface="黑体" panose="02010609060101010101" pitchFamily="49" charset="-122"/>
              </a:rPr>
              <a:t>模型</a:t>
            </a:r>
            <a:endParaRPr lang="zh-CN" altLang="en-US" dirty="0">
              <a:latin typeface="黑体" panose="02010609060101010101" pitchFamily="49" charset="-122"/>
            </a:endParaRPr>
          </a:p>
        </p:txBody>
      </p:sp>
      <p:sp>
        <p:nvSpPr>
          <p:cNvPr id="2457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24580" name="Rectangle 3"/>
          <p:cNvSpPr/>
          <p:nvPr/>
        </p:nvSpPr>
        <p:spPr>
          <a:xfrm>
            <a:off x="4143375" y="1676400"/>
            <a:ext cx="9144000" cy="368300"/>
          </a:xfrm>
          <a:prstGeom prst="rect">
            <a:avLst/>
          </a:prstGeom>
          <a:noFill/>
          <a:ln w="25400">
            <a:noFill/>
          </a:ln>
        </p:spPr>
        <p:txBody>
          <a:bodyPr anchor="t" anchorCtr="0">
            <a:spAutoFit/>
          </a:bodyPr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8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813" y="857250"/>
            <a:ext cx="7924800" cy="5287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Text Box 5"/>
          <p:cNvSpPr txBox="1"/>
          <p:nvPr/>
        </p:nvSpPr>
        <p:spPr>
          <a:xfrm>
            <a:off x="7962900" y="1219200"/>
            <a:ext cx="1752600" cy="52197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接收测试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Text Box 6"/>
          <p:cNvSpPr txBox="1"/>
          <p:nvPr/>
        </p:nvSpPr>
        <p:spPr>
          <a:xfrm>
            <a:off x="7000875" y="3200400"/>
            <a:ext cx="1752600" cy="52197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集成测试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Text Box 7"/>
          <p:cNvSpPr txBox="1"/>
          <p:nvPr/>
        </p:nvSpPr>
        <p:spPr>
          <a:xfrm>
            <a:off x="7515225" y="2209800"/>
            <a:ext cx="1752600" cy="52197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系统测试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5" name="Text Box 8"/>
          <p:cNvSpPr txBox="1"/>
          <p:nvPr/>
        </p:nvSpPr>
        <p:spPr>
          <a:xfrm>
            <a:off x="2505075" y="1143000"/>
            <a:ext cx="1905000" cy="583565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med" len="lg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项目规划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Text Box 9"/>
          <p:cNvSpPr txBox="1"/>
          <p:nvPr/>
        </p:nvSpPr>
        <p:spPr>
          <a:xfrm>
            <a:off x="2886075" y="2152650"/>
            <a:ext cx="1905000" cy="583565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med" len="lg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需求分析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7" name="Text Box 10"/>
          <p:cNvSpPr txBox="1"/>
          <p:nvPr/>
        </p:nvSpPr>
        <p:spPr>
          <a:xfrm>
            <a:off x="3343275" y="3200400"/>
            <a:ext cx="1905000" cy="583565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med" len="lg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概要设计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8" name="Text Box 11"/>
          <p:cNvSpPr txBox="1"/>
          <p:nvPr/>
        </p:nvSpPr>
        <p:spPr>
          <a:xfrm>
            <a:off x="3800475" y="4191000"/>
            <a:ext cx="1905000" cy="583565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med" len="lg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详细设计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9" name="Text Box 12"/>
          <p:cNvSpPr txBox="1"/>
          <p:nvPr/>
        </p:nvSpPr>
        <p:spPr>
          <a:xfrm>
            <a:off x="5095875" y="5191125"/>
            <a:ext cx="2286000" cy="583565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chemeClr val="tx1"/>
            </a:solidFill>
            <a:prstDash val="solid"/>
            <a:miter/>
            <a:headEnd type="none" w="sm" len="sm"/>
            <a:tailEnd type="none" w="med" len="lg"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编码和调试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90" name="Text Box 13"/>
          <p:cNvSpPr txBox="1"/>
          <p:nvPr/>
        </p:nvSpPr>
        <p:spPr>
          <a:xfrm>
            <a:off x="7096125" y="3219450"/>
            <a:ext cx="1752600" cy="52197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集成测试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91" name="Text Box 14"/>
          <p:cNvSpPr txBox="1"/>
          <p:nvPr/>
        </p:nvSpPr>
        <p:spPr>
          <a:xfrm>
            <a:off x="6638925" y="4229100"/>
            <a:ext cx="1752600" cy="521970"/>
          </a:xfrm>
          <a:prstGeom prst="rect">
            <a:avLst/>
          </a:prstGeom>
          <a:solidFill>
            <a:schemeClr val="bg2"/>
          </a:solidFill>
          <a:ln w="25400">
            <a:noFill/>
          </a:ln>
        </p:spPr>
        <p:txBody>
          <a:bodyPr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单元测试</a:t>
            </a:r>
            <a:endParaRPr lang="zh-CN" altLang="en-US" sz="280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21966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838200" y="1195524"/>
            <a:ext cx="10515600" cy="4827134"/>
          </a:xfrm>
        </p:spPr>
        <p:txBody>
          <a:bodyPr vert="horz" wrap="square" lIns="91440" tIns="45720" rIns="91440" bIns="45720" anchor="t" anchorCtr="0"/>
          <a:p>
            <a:pPr marL="0" indent="0" eaLnBrk="1" hangingPunct="1">
              <a:buClrTx/>
              <a:buSzTx/>
              <a:buFontTx/>
              <a:buNone/>
            </a:pPr>
            <a:endParaRPr lang="zh-CN" altLang="en-US" dirty="0"/>
          </a:p>
        </p:txBody>
      </p:sp>
      <p:graphicFrame>
        <p:nvGraphicFramePr>
          <p:cNvPr id="25603" name="Object 2"/>
          <p:cNvGraphicFramePr>
            <a:graphicFrameLocks noChangeAspect="1"/>
          </p:cNvGraphicFramePr>
          <p:nvPr/>
        </p:nvGraphicFramePr>
        <p:xfrm>
          <a:off x="3078163" y="1195388"/>
          <a:ext cx="6732587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6629400" imgH="3276600" progId="Word.Picture.8">
                  <p:embed/>
                </p:oleObj>
              </mc:Choice>
              <mc:Fallback>
                <p:oleObj name="" r:id="rId1" imgW="6629400" imgH="3276600" progId="Word.Picture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rcRect l="-870" t="1749" r="41258"/>
                      <a:stretch>
                        <a:fillRect/>
                      </a:stretch>
                    </p:blipFill>
                    <p:spPr>
                      <a:xfrm>
                        <a:off x="3078163" y="1195388"/>
                        <a:ext cx="6732587" cy="491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1774825" y="188913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适合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V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模型的项目特征</a:t>
            </a:r>
            <a:endParaRPr lang="zh-CN" altLang="en-US" dirty="0"/>
          </a:p>
        </p:txBody>
      </p:sp>
      <p:sp>
        <p:nvSpPr>
          <p:cNvPr id="266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gray">
          <a:xfrm>
            <a:off x="2881313" y="3184525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29" name="AutoShape 8"/>
          <p:cNvSpPr/>
          <p:nvPr/>
        </p:nvSpPr>
        <p:spPr>
          <a:xfrm>
            <a:off x="3760788" y="3630613"/>
            <a:ext cx="509587" cy="344487"/>
          </a:xfrm>
          <a:prstGeom prst="rightArrow">
            <a:avLst>
              <a:gd name="adj1" fmla="val 50000"/>
              <a:gd name="adj2" fmla="val 45501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ltGray">
          <a:xfrm>
            <a:off x="2919413" y="4706938"/>
            <a:ext cx="7343775" cy="131445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1" name="AutoShape 10"/>
          <p:cNvSpPr/>
          <p:nvPr/>
        </p:nvSpPr>
        <p:spPr>
          <a:xfrm>
            <a:off x="3733800" y="5172075"/>
            <a:ext cx="509588" cy="347663"/>
          </a:xfrm>
          <a:prstGeom prst="rightArrow">
            <a:avLst>
              <a:gd name="adj1" fmla="val 50000"/>
              <a:gd name="adj2" fmla="val 45085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2881313" y="1689100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33" name="AutoShape 12"/>
          <p:cNvSpPr/>
          <p:nvPr/>
        </p:nvSpPr>
        <p:spPr>
          <a:xfrm>
            <a:off x="3741738" y="2135188"/>
            <a:ext cx="509587" cy="344487"/>
          </a:xfrm>
          <a:prstGeom prst="rightArrow">
            <a:avLst>
              <a:gd name="adj1" fmla="val 50000"/>
              <a:gd name="adj2" fmla="val 45501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2298700" y="1673225"/>
            <a:ext cx="14620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14"/>
          <p:cNvSpPr/>
          <p:nvPr/>
        </p:nvSpPr>
        <p:spPr bwMode="gray">
          <a:xfrm>
            <a:off x="2362200" y="1738313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48627"/>
                  <a:invGamma/>
                </a:schemeClr>
              </a:gs>
              <a:gs pos="50000">
                <a:schemeClr val="hlink">
                  <a:alpha val="0"/>
                </a:schemeClr>
              </a:gs>
              <a:gs pos="100000">
                <a:schemeClr val="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gray">
          <a:xfrm>
            <a:off x="2311400" y="3175000"/>
            <a:ext cx="14493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16"/>
          <p:cNvSpPr/>
          <p:nvPr/>
        </p:nvSpPr>
        <p:spPr bwMode="gray">
          <a:xfrm>
            <a:off x="2365375" y="3240088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48627"/>
                  <a:invGamma/>
                </a:schemeClr>
              </a:gs>
              <a:gs pos="50000">
                <a:schemeClr val="folHlink">
                  <a:alpha val="0"/>
                </a:schemeClr>
              </a:gs>
              <a:gs pos="100000">
                <a:schemeClr val="fol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gray">
          <a:xfrm>
            <a:off x="2292350" y="4697413"/>
            <a:ext cx="146843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18"/>
          <p:cNvSpPr/>
          <p:nvPr/>
        </p:nvSpPr>
        <p:spPr bwMode="gray">
          <a:xfrm>
            <a:off x="2346325" y="4752975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50000">
                <a:schemeClr val="accent2">
                  <a:alpha val="0"/>
                </a:schemeClr>
              </a:gs>
              <a:gs pos="100000">
                <a:schemeClr val="accent2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40" name="Text Box 20"/>
          <p:cNvSpPr txBox="1"/>
          <p:nvPr/>
        </p:nvSpPr>
        <p:spPr>
          <a:xfrm>
            <a:off x="4441825" y="2049463"/>
            <a:ext cx="532606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很明确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41" name="Text Box 21"/>
          <p:cNvSpPr txBox="1"/>
          <p:nvPr/>
        </p:nvSpPr>
        <p:spPr>
          <a:xfrm>
            <a:off x="4535488" y="3532188"/>
            <a:ext cx="403860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很明确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42" name="Text Box 22"/>
          <p:cNvSpPr txBox="1"/>
          <p:nvPr/>
        </p:nvSpPr>
        <p:spPr>
          <a:xfrm>
            <a:off x="4567238" y="5076825"/>
            <a:ext cx="52006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系统性能、安全等有严格要求等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643" name="Text Box 24"/>
          <p:cNvSpPr txBox="1"/>
          <p:nvPr/>
        </p:nvSpPr>
        <p:spPr>
          <a:xfrm>
            <a:off x="2238375" y="2079625"/>
            <a:ext cx="15224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44" name="Text Box 25"/>
          <p:cNvSpPr txBox="1"/>
          <p:nvPr/>
        </p:nvSpPr>
        <p:spPr>
          <a:xfrm>
            <a:off x="2279650" y="3592513"/>
            <a:ext cx="1454150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方案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45" name="Text Box 26"/>
          <p:cNvSpPr txBox="1"/>
          <p:nvPr/>
        </p:nvSpPr>
        <p:spPr>
          <a:xfrm>
            <a:off x="2208213" y="5172075"/>
            <a:ext cx="15255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类似项目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V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模型案例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76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27652" name="Picture 8"/>
          <p:cNvPicPr>
            <a:picLocks noGrp="1" noChangeAspect="1"/>
          </p:cNvPicPr>
          <p:nvPr>
            <p:ph idx="1"/>
          </p:nvPr>
        </p:nvPicPr>
        <p:blipFill>
          <a:blip r:embed="rId1"/>
          <a:srcRect l="26312" t="31612" r="25272" b="12036"/>
          <a:stretch>
            <a:fillRect/>
          </a:stretch>
        </p:blipFill>
        <p:spPr>
          <a:xfrm>
            <a:off x="2135188" y="1557338"/>
            <a:ext cx="7848600" cy="5256212"/>
          </a:xfrm>
        </p:spPr>
      </p:pic>
      <p:pic>
        <p:nvPicPr>
          <p:cNvPr id="27658" name="Picture 10"/>
          <p:cNvPicPr>
            <a:picLocks noChangeAspect="1"/>
          </p:cNvPicPr>
          <p:nvPr/>
        </p:nvPicPr>
        <p:blipFill>
          <a:blip r:embed="rId2"/>
          <a:srcRect l="22621" t="23438" r="23207" b="8073"/>
          <a:stretch>
            <a:fillRect/>
          </a:stretch>
        </p:blipFill>
        <p:spPr>
          <a:xfrm>
            <a:off x="5905500" y="700088"/>
            <a:ext cx="7048500" cy="5545137"/>
          </a:xfrm>
          <a:prstGeom prst="rect">
            <a:avLst/>
          </a:prstGeom>
          <a:noFill/>
          <a:ln w="25400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26215" t="9647" r="21355" b="5145"/>
          <a:stretch>
            <a:fillRect/>
          </a:stretch>
        </p:blipFill>
        <p:spPr>
          <a:xfrm>
            <a:off x="-458787" y="700088"/>
            <a:ext cx="6337300" cy="5351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med" advTm="1066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常用传统生存期模型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969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>
          <a:xfrm>
            <a:off x="2136775" y="1773238"/>
            <a:ext cx="8153400" cy="30527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瀑布模型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V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原型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增量模型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渐近式阶段模型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984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Rectangle 2"/>
          <p:cNvSpPr>
            <a:spLocks noGrp="1"/>
          </p:cNvSpPr>
          <p:nvPr>
            <p:ph type="title"/>
          </p:nvPr>
        </p:nvSpPr>
        <p:spPr>
          <a:xfrm>
            <a:off x="1919288" y="188913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原型模型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072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>
          <a:xfrm>
            <a:off x="2136775" y="1600200"/>
            <a:ext cx="8153400" cy="44958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en-US" altLang="zh-CN" dirty="0">
              <a:latin typeface="黑体" panose="02010609060101010101" pitchFamily="49" charset="-122"/>
            </a:endParaRPr>
          </a:p>
          <a:p>
            <a:pPr lvl="1" eaLnBrk="1" hangingPunct="1"/>
            <a:endParaRPr lang="en-US" altLang="zh-CN" dirty="0">
              <a:latin typeface="黑体" panose="02010609060101010101" pitchFamily="49" charset="-122"/>
            </a:endParaRPr>
          </a:p>
          <a:p>
            <a:pPr eaLnBrk="1" hangingPunct="1">
              <a:buClrTx/>
              <a:buSzTx/>
              <a:buFont typeface="Monotype Sorts"/>
              <a:buNone/>
            </a:pPr>
            <a:endParaRPr lang="en-US" altLang="zh-CN" dirty="0">
              <a:latin typeface="黑体" panose="02010609060101010101" pitchFamily="49" charset="-122"/>
            </a:endParaRPr>
          </a:p>
          <a:p>
            <a:pPr eaLnBrk="1" hangingPunct="1">
              <a:buClrTx/>
              <a:buSzTx/>
              <a:buFont typeface="Monotype Sorts"/>
              <a:buNone/>
            </a:pPr>
            <a:endParaRPr lang="en-US" altLang="zh-CN" dirty="0">
              <a:latin typeface="黑体" panose="02010609060101010101" pitchFamily="49" charset="-122"/>
            </a:endParaRPr>
          </a:p>
          <a:p>
            <a:pPr lvl="1" eaLnBrk="1" hangingPunct="1"/>
            <a:endParaRPr lang="en-US" altLang="zh-CN" dirty="0">
              <a:latin typeface="黑体" panose="02010609060101010101" pitchFamily="49" charset="-122"/>
            </a:endParaRPr>
          </a:p>
        </p:txBody>
      </p:sp>
      <p:pic>
        <p:nvPicPr>
          <p:cNvPr id="30725" name="Picture 4" descr="原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188" y="1628775"/>
            <a:ext cx="7993062" cy="4462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16825" y="2759075"/>
            <a:ext cx="2292350" cy="4895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r>
              <a:rPr lang="zh-CN" altLang="en-US" sz="2800">
                <a:solidFill>
                  <a:schemeClr val="accent1"/>
                </a:solidFill>
              </a:rPr>
              <a:t>可运行原型</a:t>
            </a:r>
            <a:endParaRPr lang="zh-CN" altLang="en-US" sz="280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318250" y="1901825"/>
            <a:ext cx="2292350" cy="4895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accent1"/>
                </a:solidFill>
              </a:rPr>
              <a:t>  </a:t>
            </a:r>
            <a:r>
              <a:rPr lang="zh-CN" altLang="en-US" sz="2800">
                <a:solidFill>
                  <a:schemeClr val="accent1"/>
                </a:solidFill>
              </a:rPr>
              <a:t>规格说明</a:t>
            </a:r>
            <a:endParaRPr lang="zh-CN" altLang="en-US"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 advTm="20379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标题 1"/>
          <p:cNvSpPr>
            <a:spLocks noGrp="1"/>
          </p:cNvSpPr>
          <p:nvPr>
            <p:ph type="title"/>
          </p:nvPr>
        </p:nvSpPr>
        <p:spPr>
          <a:xfrm>
            <a:off x="1774825" y="188913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适合原型模型的项目特征</a:t>
            </a:r>
            <a:endParaRPr lang="zh-CN" altLang="en-US" dirty="0"/>
          </a:p>
        </p:txBody>
      </p:sp>
      <p:sp>
        <p:nvSpPr>
          <p:cNvPr id="3174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ltGray">
          <a:xfrm>
            <a:off x="2919413" y="3770313"/>
            <a:ext cx="7343775" cy="131445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4" name="AutoShape 10"/>
          <p:cNvSpPr/>
          <p:nvPr/>
        </p:nvSpPr>
        <p:spPr>
          <a:xfrm>
            <a:off x="3733800" y="4235450"/>
            <a:ext cx="509588" cy="347663"/>
          </a:xfrm>
          <a:prstGeom prst="rightArrow">
            <a:avLst>
              <a:gd name="adj1" fmla="val 50000"/>
              <a:gd name="adj2" fmla="val 45085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2851150" y="1836738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6" name="AutoShape 12"/>
          <p:cNvSpPr/>
          <p:nvPr/>
        </p:nvSpPr>
        <p:spPr>
          <a:xfrm>
            <a:off x="3711575" y="2282825"/>
            <a:ext cx="508000" cy="344488"/>
          </a:xfrm>
          <a:prstGeom prst="rightArrow">
            <a:avLst>
              <a:gd name="adj1" fmla="val 50000"/>
              <a:gd name="adj2" fmla="val 45359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2268538" y="1820863"/>
            <a:ext cx="14620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14"/>
          <p:cNvSpPr/>
          <p:nvPr/>
        </p:nvSpPr>
        <p:spPr bwMode="gray">
          <a:xfrm>
            <a:off x="2332038" y="1885950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48627"/>
                  <a:invGamma/>
                </a:schemeClr>
              </a:gs>
              <a:gs pos="50000">
                <a:schemeClr val="hlink">
                  <a:alpha val="0"/>
                </a:schemeClr>
              </a:gs>
              <a:gs pos="100000">
                <a:schemeClr val="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gray">
          <a:xfrm>
            <a:off x="2292350" y="3760788"/>
            <a:ext cx="146843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18"/>
          <p:cNvSpPr/>
          <p:nvPr/>
        </p:nvSpPr>
        <p:spPr bwMode="gray">
          <a:xfrm>
            <a:off x="2346325" y="3816350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50000">
                <a:schemeClr val="accent2">
                  <a:alpha val="0"/>
                </a:schemeClr>
              </a:gs>
              <a:gs pos="100000">
                <a:schemeClr val="accent2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61" name="Text Box 20"/>
          <p:cNvSpPr txBox="1"/>
          <p:nvPr/>
        </p:nvSpPr>
        <p:spPr>
          <a:xfrm>
            <a:off x="4441825" y="2195513"/>
            <a:ext cx="532606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不明确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2" name="Text Box 22"/>
          <p:cNvSpPr txBox="1"/>
          <p:nvPr/>
        </p:nvSpPr>
        <p:spPr>
          <a:xfrm>
            <a:off x="4567238" y="4141788"/>
            <a:ext cx="52006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减少项目需求的不确定性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663" name="Text Box 24"/>
          <p:cNvSpPr txBox="1"/>
          <p:nvPr/>
        </p:nvSpPr>
        <p:spPr>
          <a:xfrm>
            <a:off x="2208213" y="2282825"/>
            <a:ext cx="1522412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64" name="Text Box 26"/>
          <p:cNvSpPr txBox="1"/>
          <p:nvPr/>
        </p:nvSpPr>
        <p:spPr>
          <a:xfrm>
            <a:off x="2208213" y="4235450"/>
            <a:ext cx="15255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希望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7654" grpId="0" bldLvl="0" animBg="1"/>
      <p:bldP spid="10" grpId="0" bldLvl="0" animBg="1"/>
      <p:bldP spid="27656" grpId="0" bldLvl="0" animBg="1"/>
      <p:bldP spid="12" grpId="0" bldLvl="0" animBg="1"/>
      <p:bldP spid="16" grpId="0" bldLvl="0" animBg="1"/>
      <p:bldP spid="27661" grpId="0"/>
      <p:bldP spid="27662" grpId="0"/>
      <p:bldP spid="27663" grpId="0"/>
      <p:bldP spid="2766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3972" name="Picture 4"/>
          <p:cNvPicPr>
            <a:picLocks noChangeAspect="1"/>
          </p:cNvPicPr>
          <p:nvPr/>
        </p:nvPicPr>
        <p:blipFill>
          <a:blip r:embed="rId1"/>
          <a:srcRect t="14844" b="6770"/>
          <a:stretch>
            <a:fillRect/>
          </a:stretch>
        </p:blipFill>
        <p:spPr>
          <a:xfrm>
            <a:off x="1703388" y="1563688"/>
            <a:ext cx="8602662" cy="488950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>
                <a:hlinkClick r:id="rId2" action="ppaction://hlinkfile"/>
              </a:rPr>
              <a:t>原型模型</a:t>
            </a:r>
            <a:r>
              <a:rPr lang="zh-CN" altLang="en-US" dirty="0">
                <a:hlinkClick r:id="rId2" action="ppaction://hlinkfile"/>
              </a:rPr>
              <a:t>案例</a:t>
            </a:r>
            <a:endParaRPr lang="zh-CN" altLang="en-US" dirty="0"/>
          </a:p>
        </p:txBody>
      </p:sp>
      <p:sp>
        <p:nvSpPr>
          <p:cNvPr id="3277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83970" name="Picture 2"/>
          <p:cNvPicPr>
            <a:picLocks noGrp="1" noChangeAspect="1"/>
          </p:cNvPicPr>
          <p:nvPr>
            <p:ph idx="1"/>
          </p:nvPr>
        </p:nvPicPr>
        <p:blipFill>
          <a:blip r:embed="rId3"/>
          <a:srcRect l="19286" r="19547" b="13889"/>
          <a:stretch>
            <a:fillRect/>
          </a:stretch>
        </p:blipFill>
        <p:spPr>
          <a:xfrm>
            <a:off x="2395538" y="1073150"/>
            <a:ext cx="7218362" cy="5502275"/>
          </a:xfrm>
        </p:spPr>
      </p:pic>
      <p:pic>
        <p:nvPicPr>
          <p:cNvPr id="83971" name="Picture 3"/>
          <p:cNvPicPr>
            <a:picLocks noChangeAspect="1"/>
          </p:cNvPicPr>
          <p:nvPr/>
        </p:nvPicPr>
        <p:blipFill>
          <a:blip r:embed="rId4"/>
          <a:srcRect l="20059" t="13281" r="20644" b="33594"/>
          <a:stretch>
            <a:fillRect/>
          </a:stretch>
        </p:blipFill>
        <p:spPr>
          <a:xfrm>
            <a:off x="2297113" y="1916113"/>
            <a:ext cx="7416800" cy="4714875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5"/>
    </p:custDataLst>
  </p:cSld>
  <p:clrMapOvr>
    <a:masterClrMapping/>
  </p:clrMapOvr>
  <p:transition spd="med" advTm="232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2"/>
          <p:cNvSpPr>
            <a:spLocks noGrp="1"/>
          </p:cNvSpPr>
          <p:nvPr>
            <p:ph type="title"/>
          </p:nvPr>
        </p:nvSpPr>
        <p:spPr>
          <a:xfrm>
            <a:off x="1703388" y="188913"/>
            <a:ext cx="8153400" cy="990600"/>
          </a:xfrm>
        </p:spPr>
        <p:txBody>
          <a:bodyPr vert="horz" wrap="square" lIns="91440" tIns="45720" rIns="91440" bIns="45720" anchor="t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Make or Buy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决策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2355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p>
            <a:pPr marL="0" indent="0" algn="ctr" eaLnBrk="1" hangingPunct="1">
              <a:lnSpc>
                <a:spcPct val="80000"/>
              </a:lnSpc>
              <a:spcBef>
                <a:spcPct val="0"/>
              </a:spcBef>
              <a:buClrTx/>
              <a:buSzPct val="100000"/>
              <a:buNone/>
            </a:pPr>
            <a:fld id="{9A0DB2DC-4C9A-4742-B13C-FB6460FD3503}" type="slidenum">
              <a:rPr lang="en-US" altLang="zh-CN" sz="1200" b="1" dirty="0">
                <a:latin typeface="Arial Narrow" panose="020B0606020202030204" pitchFamily="34" charset="0"/>
                <a:ea typeface="宋体" panose="02010600030101010101" pitchFamily="2" charset="-122"/>
              </a:rPr>
            </a:fld>
            <a:endParaRPr lang="en-US" altLang="zh-CN" sz="1200" b="1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pic>
        <p:nvPicPr>
          <p:cNvPr id="18437" name="Picture 3" descr="outsource"/>
          <p:cNvPicPr>
            <a:picLocks noGrp="1" noChangeAspect="1"/>
          </p:cNvPicPr>
          <p:nvPr>
            <p:ph sz="quarter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992313" y="1916113"/>
            <a:ext cx="8351837" cy="3744912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  <p:transition spd="med" advTm="52846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常用传统生存期模型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379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>
          <a:xfrm>
            <a:off x="2136775" y="1773238"/>
            <a:ext cx="8153400" cy="30527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瀑布模型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V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原型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增量模型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渐近式阶段模型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984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1773238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增量模型：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Incremental Model</a:t>
            </a:r>
            <a:endParaRPr lang="en-US" altLang="zh-CN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481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grpSp>
        <p:nvGrpSpPr>
          <p:cNvPr id="34820" name="Group 3"/>
          <p:cNvGrpSpPr/>
          <p:nvPr/>
        </p:nvGrpSpPr>
        <p:grpSpPr>
          <a:xfrm>
            <a:off x="2514600" y="1793875"/>
            <a:ext cx="7613650" cy="4149725"/>
            <a:chOff x="612" y="845"/>
            <a:chExt cx="3996" cy="2563"/>
          </a:xfrm>
        </p:grpSpPr>
        <p:sp>
          <p:nvSpPr>
            <p:cNvPr id="34821" name="Rectangle 4"/>
            <p:cNvSpPr/>
            <p:nvPr/>
          </p:nvSpPr>
          <p:spPr>
            <a:xfrm>
              <a:off x="866" y="1178"/>
              <a:ext cx="381" cy="725"/>
            </a:xfrm>
            <a:prstGeom prst="rect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2" name="Rectangle 5"/>
            <p:cNvSpPr/>
            <p:nvPr/>
          </p:nvSpPr>
          <p:spPr>
            <a:xfrm>
              <a:off x="2139" y="1178"/>
              <a:ext cx="381" cy="725"/>
            </a:xfrm>
            <a:prstGeom prst="rect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3" name="Rectangle 6"/>
            <p:cNvSpPr/>
            <p:nvPr/>
          </p:nvSpPr>
          <p:spPr>
            <a:xfrm>
              <a:off x="3411" y="1178"/>
              <a:ext cx="381" cy="725"/>
            </a:xfrm>
            <a:prstGeom prst="rect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4" name="Rectangle 7"/>
            <p:cNvSpPr/>
            <p:nvPr/>
          </p:nvSpPr>
          <p:spPr>
            <a:xfrm>
              <a:off x="612" y="2573"/>
              <a:ext cx="637" cy="3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endParaRPr lang="zh-CN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5" name="Rectangle 8"/>
            <p:cNvSpPr/>
            <p:nvPr/>
          </p:nvSpPr>
          <p:spPr>
            <a:xfrm>
              <a:off x="1884" y="2573"/>
              <a:ext cx="636" cy="3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核心功能</a:t>
              </a:r>
              <a:endPara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6" name="Rectangle 9"/>
            <p:cNvSpPr/>
            <p:nvPr/>
          </p:nvSpPr>
          <p:spPr>
            <a:xfrm>
              <a:off x="3155" y="2573"/>
              <a:ext cx="637" cy="3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核心功能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7" name="Rectangle 10"/>
            <p:cNvSpPr/>
            <p:nvPr/>
          </p:nvSpPr>
          <p:spPr>
            <a:xfrm>
              <a:off x="612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8" name="Rectangle 11"/>
            <p:cNvSpPr/>
            <p:nvPr/>
          </p:nvSpPr>
          <p:spPr>
            <a:xfrm>
              <a:off x="1884" y="3019"/>
              <a:ext cx="190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9" name="Rectangle 12"/>
            <p:cNvSpPr/>
            <p:nvPr/>
          </p:nvSpPr>
          <p:spPr>
            <a:xfrm>
              <a:off x="2074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0" name="Rectangle 13"/>
            <p:cNvSpPr/>
            <p:nvPr/>
          </p:nvSpPr>
          <p:spPr>
            <a:xfrm>
              <a:off x="3155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1" name="Rectangle 14"/>
            <p:cNvSpPr/>
            <p:nvPr/>
          </p:nvSpPr>
          <p:spPr>
            <a:xfrm>
              <a:off x="3346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2" name="Rectangle 15"/>
            <p:cNvSpPr/>
            <p:nvPr/>
          </p:nvSpPr>
          <p:spPr>
            <a:xfrm>
              <a:off x="3538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3" name="Text Box 16"/>
            <p:cNvSpPr txBox="1"/>
            <p:nvPr/>
          </p:nvSpPr>
          <p:spPr>
            <a:xfrm>
              <a:off x="675" y="845"/>
              <a:ext cx="764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第一增量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4" name="Text Box 17"/>
            <p:cNvSpPr txBox="1"/>
            <p:nvPr/>
          </p:nvSpPr>
          <p:spPr>
            <a:xfrm>
              <a:off x="1884" y="845"/>
              <a:ext cx="764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第二增量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5" name="Text Box 18"/>
            <p:cNvSpPr txBox="1"/>
            <p:nvPr/>
          </p:nvSpPr>
          <p:spPr>
            <a:xfrm>
              <a:off x="3028" y="845"/>
              <a:ext cx="764" cy="19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第三增量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6" name="Line 19"/>
            <p:cNvSpPr/>
            <p:nvPr/>
          </p:nvSpPr>
          <p:spPr>
            <a:xfrm flipV="1">
              <a:off x="1249" y="1179"/>
              <a:ext cx="890" cy="7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37" name="Line 20"/>
            <p:cNvSpPr/>
            <p:nvPr/>
          </p:nvSpPr>
          <p:spPr>
            <a:xfrm flipV="1">
              <a:off x="2520" y="1179"/>
              <a:ext cx="891" cy="7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38" name="Line 21"/>
            <p:cNvSpPr/>
            <p:nvPr/>
          </p:nvSpPr>
          <p:spPr>
            <a:xfrm>
              <a:off x="930" y="1903"/>
              <a:ext cx="0" cy="6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39" name="Line 22"/>
            <p:cNvSpPr/>
            <p:nvPr/>
          </p:nvSpPr>
          <p:spPr>
            <a:xfrm>
              <a:off x="2202" y="1903"/>
              <a:ext cx="0" cy="6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40" name="Line 23"/>
            <p:cNvSpPr/>
            <p:nvPr/>
          </p:nvSpPr>
          <p:spPr>
            <a:xfrm>
              <a:off x="3474" y="1903"/>
              <a:ext cx="0" cy="6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41" name="Rectangle 24"/>
            <p:cNvSpPr/>
            <p:nvPr/>
          </p:nvSpPr>
          <p:spPr>
            <a:xfrm>
              <a:off x="866" y="1178"/>
              <a:ext cx="381" cy="725"/>
            </a:xfrm>
            <a:prstGeom prst="rect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2" name="Rectangle 25"/>
            <p:cNvSpPr/>
            <p:nvPr/>
          </p:nvSpPr>
          <p:spPr>
            <a:xfrm>
              <a:off x="2139" y="1178"/>
              <a:ext cx="381" cy="725"/>
            </a:xfrm>
            <a:prstGeom prst="rect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3" name="Rectangle 26"/>
            <p:cNvSpPr/>
            <p:nvPr/>
          </p:nvSpPr>
          <p:spPr>
            <a:xfrm>
              <a:off x="3411" y="1178"/>
              <a:ext cx="381" cy="725"/>
            </a:xfrm>
            <a:prstGeom prst="rect">
              <a:avLst/>
            </a:prstGeom>
            <a:solidFill>
              <a:srgbClr val="BBE0E3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4" name="Rectangle 27"/>
            <p:cNvSpPr/>
            <p:nvPr/>
          </p:nvSpPr>
          <p:spPr>
            <a:xfrm>
              <a:off x="612" y="2573"/>
              <a:ext cx="637" cy="3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核心功能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5" name="Rectangle 28"/>
            <p:cNvSpPr/>
            <p:nvPr/>
          </p:nvSpPr>
          <p:spPr>
            <a:xfrm>
              <a:off x="1884" y="2573"/>
              <a:ext cx="636" cy="3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endPara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6" name="Rectangle 29"/>
            <p:cNvSpPr/>
            <p:nvPr/>
          </p:nvSpPr>
          <p:spPr>
            <a:xfrm>
              <a:off x="3155" y="2573"/>
              <a:ext cx="637" cy="335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ctr" eaLnBrk="0" hangingPunct="0"/>
              <a:endParaRPr lang="zh-CN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7" name="Rectangle 30"/>
            <p:cNvSpPr/>
            <p:nvPr/>
          </p:nvSpPr>
          <p:spPr>
            <a:xfrm>
              <a:off x="612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8" name="Rectangle 31"/>
            <p:cNvSpPr/>
            <p:nvPr/>
          </p:nvSpPr>
          <p:spPr>
            <a:xfrm>
              <a:off x="1884" y="3019"/>
              <a:ext cx="190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9" name="Rectangle 32"/>
            <p:cNvSpPr/>
            <p:nvPr/>
          </p:nvSpPr>
          <p:spPr>
            <a:xfrm>
              <a:off x="2074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50" name="Rectangle 33"/>
            <p:cNvSpPr/>
            <p:nvPr/>
          </p:nvSpPr>
          <p:spPr>
            <a:xfrm>
              <a:off x="3155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51" name="Rectangle 34"/>
            <p:cNvSpPr/>
            <p:nvPr/>
          </p:nvSpPr>
          <p:spPr>
            <a:xfrm>
              <a:off x="3346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2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52" name="Rectangle 35"/>
            <p:cNvSpPr/>
            <p:nvPr/>
          </p:nvSpPr>
          <p:spPr>
            <a:xfrm>
              <a:off x="3538" y="3019"/>
              <a:ext cx="191" cy="38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ctr" anchorCtr="0"/>
            <a:p>
              <a:pPr algn="just" eaLnBrk="0" hangingPunct="0"/>
              <a:r>
                <a:rPr lang="en-US" altLang="zh-CN" sz="8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3</a:t>
              </a:r>
              <a:endParaRPr lang="en-US" altLang="zh-CN" sz="8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53" name="Line 36"/>
            <p:cNvSpPr/>
            <p:nvPr/>
          </p:nvSpPr>
          <p:spPr>
            <a:xfrm flipV="1">
              <a:off x="1249" y="1179"/>
              <a:ext cx="890" cy="7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54" name="Line 37"/>
            <p:cNvSpPr/>
            <p:nvPr/>
          </p:nvSpPr>
          <p:spPr>
            <a:xfrm flipV="1">
              <a:off x="2520" y="1179"/>
              <a:ext cx="891" cy="724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55" name="Line 38"/>
            <p:cNvSpPr/>
            <p:nvPr/>
          </p:nvSpPr>
          <p:spPr>
            <a:xfrm>
              <a:off x="930" y="1903"/>
              <a:ext cx="0" cy="6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56" name="Line 39"/>
            <p:cNvSpPr/>
            <p:nvPr/>
          </p:nvSpPr>
          <p:spPr>
            <a:xfrm>
              <a:off x="2202" y="1903"/>
              <a:ext cx="0" cy="6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57" name="Line 40"/>
            <p:cNvSpPr/>
            <p:nvPr/>
          </p:nvSpPr>
          <p:spPr>
            <a:xfrm>
              <a:off x="3474" y="1903"/>
              <a:ext cx="0" cy="67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34858" name="Text Box 41"/>
            <p:cNvSpPr txBox="1"/>
            <p:nvPr/>
          </p:nvSpPr>
          <p:spPr>
            <a:xfrm>
              <a:off x="4080" y="1440"/>
              <a:ext cx="528" cy="29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pPr algn="just" eaLnBrk="0" hangingPunct="0"/>
              <a:r>
                <a:rPr lang="en-US" altLang="zh-CN" sz="2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……</a:t>
              </a:r>
              <a:endPara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42005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1" name="标题 1"/>
          <p:cNvSpPr>
            <a:spLocks noGrp="1"/>
          </p:cNvSpPr>
          <p:nvPr>
            <p:ph type="title"/>
          </p:nvPr>
        </p:nvSpPr>
        <p:spPr>
          <a:xfrm>
            <a:off x="1774825" y="188913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适合增量模型的项目特征</a:t>
            </a:r>
            <a:endParaRPr lang="zh-CN" altLang="en-US" dirty="0"/>
          </a:p>
        </p:txBody>
      </p:sp>
      <p:sp>
        <p:nvSpPr>
          <p:cNvPr id="3584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gray">
          <a:xfrm>
            <a:off x="2881313" y="3184525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0" name="AutoShape 8"/>
          <p:cNvSpPr/>
          <p:nvPr/>
        </p:nvSpPr>
        <p:spPr>
          <a:xfrm>
            <a:off x="3760788" y="3630613"/>
            <a:ext cx="509587" cy="344487"/>
          </a:xfrm>
          <a:prstGeom prst="rightArrow">
            <a:avLst>
              <a:gd name="adj1" fmla="val 50000"/>
              <a:gd name="adj2" fmla="val 45501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ltGray">
          <a:xfrm>
            <a:off x="2919413" y="4706938"/>
            <a:ext cx="7343775" cy="131445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2" name="AutoShape 10"/>
          <p:cNvSpPr/>
          <p:nvPr/>
        </p:nvSpPr>
        <p:spPr>
          <a:xfrm>
            <a:off x="3733800" y="5172075"/>
            <a:ext cx="509588" cy="347663"/>
          </a:xfrm>
          <a:prstGeom prst="rightArrow">
            <a:avLst>
              <a:gd name="adj1" fmla="val 50000"/>
              <a:gd name="adj2" fmla="val 45085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gray">
          <a:xfrm>
            <a:off x="2881313" y="1689100"/>
            <a:ext cx="7391400" cy="130492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54" name="AutoShape 12"/>
          <p:cNvSpPr/>
          <p:nvPr/>
        </p:nvSpPr>
        <p:spPr>
          <a:xfrm>
            <a:off x="3741738" y="2135188"/>
            <a:ext cx="509587" cy="344487"/>
          </a:xfrm>
          <a:prstGeom prst="rightArrow">
            <a:avLst>
              <a:gd name="adj1" fmla="val 50000"/>
              <a:gd name="adj2" fmla="val 45501"/>
            </a:avLst>
          </a:prstGeom>
          <a:solidFill>
            <a:srgbClr val="FEFEFE"/>
          </a:solidFill>
          <a:ln w="9525">
            <a:noFill/>
          </a:ln>
        </p:spPr>
        <p:txBody>
          <a:bodyPr wrap="none" anchor="ctr" anchorCtr="0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gray">
          <a:xfrm>
            <a:off x="2298700" y="1673225"/>
            <a:ext cx="14620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Freeform 14"/>
          <p:cNvSpPr/>
          <p:nvPr/>
        </p:nvSpPr>
        <p:spPr bwMode="gray">
          <a:xfrm>
            <a:off x="2362200" y="1738313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48627"/>
                  <a:invGamma/>
                </a:schemeClr>
              </a:gs>
              <a:gs pos="50000">
                <a:schemeClr val="hlink">
                  <a:alpha val="0"/>
                </a:schemeClr>
              </a:gs>
              <a:gs pos="100000">
                <a:schemeClr val="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gray">
          <a:xfrm>
            <a:off x="2311400" y="3175000"/>
            <a:ext cx="144938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16"/>
          <p:cNvSpPr/>
          <p:nvPr/>
        </p:nvSpPr>
        <p:spPr bwMode="gray">
          <a:xfrm>
            <a:off x="2365375" y="3240088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48627"/>
                  <a:invGamma/>
                </a:schemeClr>
              </a:gs>
              <a:gs pos="50000">
                <a:schemeClr val="folHlink">
                  <a:alpha val="0"/>
                </a:schemeClr>
              </a:gs>
              <a:gs pos="100000">
                <a:schemeClr val="folHlink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gray">
          <a:xfrm>
            <a:off x="2292350" y="4697413"/>
            <a:ext cx="1468438" cy="12985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EFE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18"/>
          <p:cNvSpPr/>
          <p:nvPr/>
        </p:nvSpPr>
        <p:spPr bwMode="gray">
          <a:xfrm>
            <a:off x="2346325" y="4752975"/>
            <a:ext cx="1098550" cy="649288"/>
          </a:xfrm>
          <a:custGeom>
            <a:avLst/>
            <a:gdLst>
              <a:gd name="T0" fmla="*/ 118 w 596"/>
              <a:gd name="T1" fmla="*/ 0 h 598"/>
              <a:gd name="T2" fmla="*/ 0 w 596"/>
              <a:gd name="T3" fmla="*/ 118 h 598"/>
              <a:gd name="T4" fmla="*/ 0 w 596"/>
              <a:gd name="T5" fmla="*/ 589 h 598"/>
              <a:gd name="T6" fmla="*/ 161 w 596"/>
              <a:gd name="T7" fmla="*/ 174 h 598"/>
              <a:gd name="T8" fmla="*/ 589 w 596"/>
              <a:gd name="T9" fmla="*/ 0 h 598"/>
              <a:gd name="T10" fmla="*/ 118 w 596"/>
              <a:gd name="T1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6" h="598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lnTo>
                  <a:pt x="0" y="589"/>
                </a:lnTo>
                <a:cubicBezTo>
                  <a:pt x="27" y="598"/>
                  <a:pt x="12" y="309"/>
                  <a:pt x="161" y="174"/>
                </a:cubicBezTo>
                <a:cubicBezTo>
                  <a:pt x="310" y="39"/>
                  <a:pt x="596" y="29"/>
                  <a:pt x="589" y="0"/>
                </a:cubicBezTo>
                <a:lnTo>
                  <a:pt x="118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48627"/>
                  <a:invGamma/>
                </a:schemeClr>
              </a:gs>
              <a:gs pos="50000">
                <a:schemeClr val="accent2">
                  <a:alpha val="0"/>
                </a:schemeClr>
              </a:gs>
              <a:gs pos="100000">
                <a:schemeClr val="accent2">
                  <a:gamma/>
                  <a:tint val="48627"/>
                  <a:invGamma/>
                </a:schemeClr>
              </a:gs>
            </a:gsLst>
            <a:lin ang="270000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761" name="Text Box 20"/>
          <p:cNvSpPr txBox="1"/>
          <p:nvPr/>
        </p:nvSpPr>
        <p:spPr>
          <a:xfrm>
            <a:off x="4441825" y="2049463"/>
            <a:ext cx="5326063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基本明确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可能发生变化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2" name="Text Box 21"/>
          <p:cNvSpPr txBox="1"/>
          <p:nvPr/>
        </p:nvSpPr>
        <p:spPr>
          <a:xfrm>
            <a:off x="4557713" y="3551238"/>
            <a:ext cx="5859462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对于市场和用户把握需要逐步了解</a:t>
            </a:r>
            <a:endParaRPr lang="en-US" altLang="zh-CN" sz="2800" b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3" name="Text Box 22"/>
          <p:cNvSpPr txBox="1"/>
          <p:nvPr/>
        </p:nvSpPr>
        <p:spPr>
          <a:xfrm>
            <a:off x="4567238" y="5076825"/>
            <a:ext cx="52006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需要一步一步实施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764" name="Text Box 24"/>
          <p:cNvSpPr txBox="1"/>
          <p:nvPr/>
        </p:nvSpPr>
        <p:spPr>
          <a:xfrm>
            <a:off x="2238375" y="2135188"/>
            <a:ext cx="1522413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需求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5" name="Text Box 25"/>
          <p:cNvSpPr txBox="1"/>
          <p:nvPr/>
        </p:nvSpPr>
        <p:spPr>
          <a:xfrm>
            <a:off x="2146300" y="3563938"/>
            <a:ext cx="1760538" cy="3987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市场、用户</a:t>
            </a:r>
            <a:endParaRPr lang="en-US" altLang="zh-CN" sz="20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66" name="Text Box 26"/>
          <p:cNvSpPr txBox="1"/>
          <p:nvPr/>
        </p:nvSpPr>
        <p:spPr>
          <a:xfrm>
            <a:off x="2208213" y="5172075"/>
            <a:ext cx="1525587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spcBef>
                <a:spcPct val="50000"/>
              </a:spcBef>
            </a:pPr>
            <a:r>
              <a:rPr lang="en-US" altLang="zh-CN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2400" b="1" dirty="0">
                <a:solidFill>
                  <a:srgbClr val="FE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系统改造</a:t>
            </a:r>
            <a:endParaRPr lang="en-US" altLang="zh-CN" sz="2400" b="1" dirty="0">
              <a:solidFill>
                <a:srgbClr val="FE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1750" grpId="0" bldLvl="0" animBg="1"/>
      <p:bldP spid="8" grpId="0" bldLvl="0" animBg="1"/>
      <p:bldP spid="31752" grpId="0" bldLvl="0" animBg="1"/>
      <p:bldP spid="10" grpId="0" bldLvl="0" animBg="1"/>
      <p:bldP spid="31754" grpId="0" bldLvl="0" animBg="1"/>
      <p:bldP spid="12" grpId="0" bldLvl="0" animBg="1"/>
      <p:bldP spid="14" grpId="0" bldLvl="0" animBg="1"/>
      <p:bldP spid="16" grpId="0" bldLvl="0" animBg="1"/>
      <p:bldP spid="31761" grpId="0"/>
      <p:bldP spid="31762" grpId="0"/>
      <p:bldP spid="31763" grpId="0"/>
      <p:bldP spid="31764" grpId="0"/>
      <p:bldP spid="31765" grpId="0"/>
      <p:bldP spid="3176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增量模型实例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68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36868" name="Picture 6"/>
          <p:cNvPicPr>
            <a:picLocks noGrp="1" noChangeAspect="1"/>
          </p:cNvPicPr>
          <p:nvPr>
            <p:ph idx="1"/>
          </p:nvPr>
        </p:nvPicPr>
        <p:blipFill>
          <a:blip r:embed="rId1"/>
          <a:srcRect l="5231" t="22223" r="6271" b="4628"/>
          <a:stretch>
            <a:fillRect/>
          </a:stretch>
        </p:blipFill>
        <p:spPr>
          <a:xfrm>
            <a:off x="1558925" y="1557338"/>
            <a:ext cx="9031288" cy="4751387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8876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Rectangle 2"/>
          <p:cNvSpPr>
            <a:spLocks noGrp="1"/>
          </p:cNvSpPr>
          <p:nvPr>
            <p:ph type="title"/>
          </p:nvPr>
        </p:nvSpPr>
        <p:spPr>
          <a:xfrm>
            <a:off x="1774825" y="26035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常用传统生存期模型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789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92899" name="Rectangle 3"/>
          <p:cNvSpPr>
            <a:spLocks noGrp="1" noChangeArrowheads="1"/>
          </p:cNvSpPr>
          <p:nvPr>
            <p:ph idx="1"/>
          </p:nvPr>
        </p:nvSpPr>
        <p:spPr>
          <a:xfrm>
            <a:off x="2136775" y="1773238"/>
            <a:ext cx="8153400" cy="30527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瀑布模型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V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原型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增量模型</a:t>
            </a: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渐近式阶段模型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984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1797050" y="260350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渐进式阶段模型</a:t>
            </a:r>
            <a:endParaRPr lang="zh-CN" altLang="en-US" dirty="0"/>
          </a:p>
        </p:txBody>
      </p:sp>
      <p:sp>
        <p:nvSpPr>
          <p:cNvPr id="389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38916" name="内容占位符 2"/>
          <p:cNvSpPr>
            <a:spLocks noGrp="1"/>
          </p:cNvSpPr>
          <p:nvPr>
            <p:ph idx="1"/>
          </p:nvPr>
        </p:nvSpPr>
        <p:spPr>
          <a:xfrm>
            <a:off x="1931988" y="1628775"/>
            <a:ext cx="8153400" cy="515938"/>
          </a:xfrm>
        </p:spPr>
        <p:txBody>
          <a:bodyPr vert="horz" wrap="square" lIns="91440" tIns="45720" rIns="91440" bIns="45720" anchor="t" anchorCtr="0">
            <a:normAutofit fontScale="70000"/>
          </a:bodyPr>
          <a:p>
            <a:pPr marL="0" indent="0" eaLnBrk="1" hangingPunct="1">
              <a:buClrTx/>
              <a:buSzTx/>
              <a:buFont typeface="Wingdings" panose="05000000000000000000" pitchFamily="2" charset="2"/>
              <a:buNone/>
            </a:pPr>
            <a:r>
              <a:rPr lang="zh-CN" altLang="en-US" sz="2800" dirty="0"/>
              <a:t>也称为：</a:t>
            </a:r>
            <a:r>
              <a:rPr lang="zh-CN" altLang="zh-CN" sz="3200" u="sng" dirty="0"/>
              <a:t>渐进式迭代模型</a:t>
            </a:r>
            <a:endParaRPr lang="zh-CN" altLang="en-US" dirty="0"/>
          </a:p>
        </p:txBody>
      </p:sp>
      <p:grpSp>
        <p:nvGrpSpPr>
          <p:cNvPr id="38917" name="Group 3"/>
          <p:cNvGrpSpPr/>
          <p:nvPr/>
        </p:nvGrpSpPr>
        <p:grpSpPr>
          <a:xfrm>
            <a:off x="2651125" y="2486025"/>
            <a:ext cx="1619250" cy="3113088"/>
            <a:chOff x="677" y="998"/>
            <a:chExt cx="939" cy="2400"/>
          </a:xfrm>
        </p:grpSpPr>
        <p:sp>
          <p:nvSpPr>
            <p:cNvPr id="38918" name="Freeform 4"/>
            <p:cNvSpPr/>
            <p:nvPr/>
          </p:nvSpPr>
          <p:spPr>
            <a:xfrm flipV="1">
              <a:off x="683" y="2216"/>
              <a:ext cx="933" cy="1182"/>
            </a:xfrm>
            <a:custGeom>
              <a:avLst/>
              <a:gdLst/>
              <a:ahLst/>
              <a:cxnLst>
                <a:cxn ang="0">
                  <a:pos x="118" y="1044"/>
                </a:cxn>
                <a:cxn ang="0">
                  <a:pos x="128" y="340"/>
                </a:cxn>
                <a:cxn ang="0">
                  <a:pos x="264" y="210"/>
                </a:cxn>
                <a:cxn ang="0">
                  <a:pos x="720" y="202"/>
                </a:cxn>
                <a:cxn ang="0">
                  <a:pos x="720" y="320"/>
                </a:cxn>
                <a:cxn ang="0">
                  <a:pos x="933" y="153"/>
                </a:cxn>
                <a:cxn ang="0">
                  <a:pos x="712" y="0"/>
                </a:cxn>
                <a:cxn ang="0">
                  <a:pos x="714" y="92"/>
                </a:cxn>
                <a:cxn ang="0">
                  <a:pos x="234" y="94"/>
                </a:cxn>
                <a:cxn ang="0">
                  <a:pos x="0" y="298"/>
                </a:cxn>
                <a:cxn ang="0">
                  <a:pos x="0" y="1058"/>
                </a:cxn>
                <a:cxn ang="0">
                  <a:pos x="118" y="1044"/>
                </a:cxn>
              </a:cxnLst>
              <a:pathLst>
                <a:path w="933" h="1182">
                  <a:moveTo>
                    <a:pt x="118" y="1044"/>
                  </a:moveTo>
                  <a:lnTo>
                    <a:pt x="128" y="340"/>
                  </a:lnTo>
                  <a:cubicBezTo>
                    <a:pt x="134" y="214"/>
                    <a:pt x="182" y="212"/>
                    <a:pt x="264" y="210"/>
                  </a:cubicBezTo>
                  <a:lnTo>
                    <a:pt x="720" y="202"/>
                  </a:lnTo>
                  <a:lnTo>
                    <a:pt x="720" y="320"/>
                  </a:lnTo>
                  <a:lnTo>
                    <a:pt x="933" y="153"/>
                  </a:lnTo>
                  <a:lnTo>
                    <a:pt x="712" y="0"/>
                  </a:lnTo>
                  <a:lnTo>
                    <a:pt x="714" y="92"/>
                  </a:lnTo>
                  <a:cubicBezTo>
                    <a:pt x="714" y="92"/>
                    <a:pt x="406" y="94"/>
                    <a:pt x="234" y="94"/>
                  </a:cubicBezTo>
                  <a:cubicBezTo>
                    <a:pt x="60" y="96"/>
                    <a:pt x="2" y="156"/>
                    <a:pt x="0" y="298"/>
                  </a:cubicBezTo>
                  <a:lnTo>
                    <a:pt x="0" y="1058"/>
                  </a:lnTo>
                  <a:cubicBezTo>
                    <a:pt x="20" y="1182"/>
                    <a:pt x="93" y="1170"/>
                    <a:pt x="118" y="10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8919" name="Freeform 6"/>
            <p:cNvSpPr/>
            <p:nvPr/>
          </p:nvSpPr>
          <p:spPr>
            <a:xfrm>
              <a:off x="677" y="998"/>
              <a:ext cx="933" cy="1182"/>
            </a:xfrm>
            <a:custGeom>
              <a:avLst/>
              <a:gdLst/>
              <a:ahLst/>
              <a:cxnLst>
                <a:cxn ang="0">
                  <a:pos x="118" y="1044"/>
                </a:cxn>
                <a:cxn ang="0">
                  <a:pos x="128" y="340"/>
                </a:cxn>
                <a:cxn ang="0">
                  <a:pos x="264" y="210"/>
                </a:cxn>
                <a:cxn ang="0">
                  <a:pos x="720" y="202"/>
                </a:cxn>
                <a:cxn ang="0">
                  <a:pos x="720" y="320"/>
                </a:cxn>
                <a:cxn ang="0">
                  <a:pos x="933" y="153"/>
                </a:cxn>
                <a:cxn ang="0">
                  <a:pos x="712" y="0"/>
                </a:cxn>
                <a:cxn ang="0">
                  <a:pos x="714" y="92"/>
                </a:cxn>
                <a:cxn ang="0">
                  <a:pos x="234" y="94"/>
                </a:cxn>
                <a:cxn ang="0">
                  <a:pos x="0" y="298"/>
                </a:cxn>
                <a:cxn ang="0">
                  <a:pos x="0" y="1058"/>
                </a:cxn>
                <a:cxn ang="0">
                  <a:pos x="118" y="1044"/>
                </a:cxn>
              </a:cxnLst>
              <a:pathLst>
                <a:path w="933" h="1182">
                  <a:moveTo>
                    <a:pt x="118" y="1044"/>
                  </a:moveTo>
                  <a:lnTo>
                    <a:pt x="128" y="340"/>
                  </a:lnTo>
                  <a:cubicBezTo>
                    <a:pt x="134" y="214"/>
                    <a:pt x="182" y="212"/>
                    <a:pt x="264" y="210"/>
                  </a:cubicBezTo>
                  <a:lnTo>
                    <a:pt x="720" y="202"/>
                  </a:lnTo>
                  <a:lnTo>
                    <a:pt x="720" y="320"/>
                  </a:lnTo>
                  <a:lnTo>
                    <a:pt x="933" y="153"/>
                  </a:lnTo>
                  <a:lnTo>
                    <a:pt x="712" y="0"/>
                  </a:lnTo>
                  <a:lnTo>
                    <a:pt x="714" y="92"/>
                  </a:lnTo>
                  <a:cubicBezTo>
                    <a:pt x="714" y="92"/>
                    <a:pt x="406" y="94"/>
                    <a:pt x="234" y="94"/>
                  </a:cubicBezTo>
                  <a:cubicBezTo>
                    <a:pt x="60" y="96"/>
                    <a:pt x="2" y="156"/>
                    <a:pt x="0" y="298"/>
                  </a:cubicBezTo>
                  <a:lnTo>
                    <a:pt x="0" y="1058"/>
                  </a:lnTo>
                  <a:cubicBezTo>
                    <a:pt x="20" y="1182"/>
                    <a:pt x="93" y="1170"/>
                    <a:pt x="118" y="104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4" name="AutoShape 9"/>
          <p:cNvSpPr>
            <a:spLocks noChangeArrowheads="1"/>
          </p:cNvSpPr>
          <p:nvPr/>
        </p:nvSpPr>
        <p:spPr bwMode="ltGray">
          <a:xfrm>
            <a:off x="4413250" y="4905375"/>
            <a:ext cx="4230688" cy="744538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AutoShape 11"/>
          <p:cNvSpPr>
            <a:spLocks noChangeArrowheads="1"/>
          </p:cNvSpPr>
          <p:nvPr/>
        </p:nvSpPr>
        <p:spPr bwMode="gray">
          <a:xfrm>
            <a:off x="4413250" y="2379663"/>
            <a:ext cx="4562475" cy="739775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8922" name="Picture 19" descr="YG_circle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6888" y="3509963"/>
            <a:ext cx="1882775" cy="10652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23" name="Text Box 20"/>
          <p:cNvSpPr txBox="1"/>
          <p:nvPr/>
        </p:nvSpPr>
        <p:spPr>
          <a:xfrm>
            <a:off x="4851400" y="2573338"/>
            <a:ext cx="3549650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渐进式前进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4" name="Text Box 22"/>
          <p:cNvSpPr txBox="1"/>
          <p:nvPr/>
        </p:nvSpPr>
        <p:spPr>
          <a:xfrm>
            <a:off x="4711700" y="5046663"/>
            <a:ext cx="3932238" cy="52197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阶段式提交</a:t>
            </a: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925" name="Text Box 23"/>
          <p:cNvSpPr txBox="1"/>
          <p:nvPr/>
        </p:nvSpPr>
        <p:spPr>
          <a:xfrm>
            <a:off x="1931988" y="3581400"/>
            <a:ext cx="1573212" cy="768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en-US" sz="4400" b="1" dirty="0">
                <a:latin typeface="Arial" panose="020B0604020202020204" pitchFamily="34" charset="0"/>
                <a:ea typeface="宋体" panose="02010600030101010101" pitchFamily="2" charset="-122"/>
              </a:rPr>
              <a:t>特点</a:t>
            </a:r>
            <a:endParaRPr lang="en-US" altLang="zh-CN" sz="44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7" name="标题 2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渐进式开发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993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39940" name="Picture 4" descr="阶段渐进式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363" y="1557338"/>
            <a:ext cx="9144000" cy="5208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60406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Rectangle 2"/>
          <p:cNvSpPr>
            <a:spLocks noGrp="1"/>
          </p:cNvSpPr>
          <p:nvPr>
            <p:ph type="title"/>
          </p:nvPr>
        </p:nvSpPr>
        <p:spPr>
          <a:xfrm>
            <a:off x="2133600" y="2286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阶段性提交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096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40964" name="Picture 3" descr="阶段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700213"/>
            <a:ext cx="9144000" cy="5157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23508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xfrm>
            <a:off x="1847850" y="188913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渐进式阶段模型的优点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198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graphicFrame>
        <p:nvGraphicFramePr>
          <p:cNvPr id="77" name="Diagram 3"/>
          <p:cNvGraphicFramePr/>
          <p:nvPr/>
        </p:nvGraphicFramePr>
        <p:xfrm>
          <a:off x="3071662" y="1916832"/>
          <a:ext cx="6144345" cy="3544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RUP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模型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-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渐进式阶段模型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301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43012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150" y="1700213"/>
            <a:ext cx="8821738" cy="4219575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1704975" y="188913"/>
            <a:ext cx="8153400" cy="990600"/>
          </a:xfrm>
        </p:spPr>
        <p:txBody>
          <a:bodyPr vert="horz" wrap="square" lIns="91440" tIns="45720" rIns="91440" bIns="45720" anchor="ctr"/>
          <a:p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Make or Buy 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决策实例</a:t>
            </a:r>
            <a:endParaRPr lang="zh-CN" altLang="en-US" dirty="0"/>
          </a:p>
        </p:txBody>
      </p:sp>
      <p:sp>
        <p:nvSpPr>
          <p:cNvPr id="5" name="灯片编号占位符 4"/>
          <p:cNvSpPr txBox="1">
            <a:spLocks noGrp="1"/>
          </p:cNvSpPr>
          <p:nvPr>
            <p:ph type="sldNum" sz="quarter" idx="12"/>
          </p:nvPr>
        </p:nvSpPr>
        <p:spPr>
          <a:noFill/>
        </p:spPr>
        <p:txBody>
          <a:bodyPr vert="horz" anchor="ctr" anchorCtr="0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i="0" u="none" kern="1200" baseline="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ctr" eaLnBrk="1" hangingPunct="1">
              <a:lnSpc>
                <a:spcPct val="80000"/>
              </a:lnSpc>
            </a:pPr>
            <a:fld id="{9A0DB2DC-4C9A-4742-B13C-FB6460FD3503}" type="slidenum">
              <a:rPr lang="en-US" altLang="zh-CN" sz="1200" b="1" dirty="0">
                <a:solidFill>
                  <a:srgbClr val="FFFFFF"/>
                </a:solidFill>
              </a:rPr>
            </a:fld>
            <a:endParaRPr lang="en-US" altLang="zh-CN" sz="1200" b="1" dirty="0">
              <a:solidFill>
                <a:srgbClr val="FFFFFF"/>
              </a:solidFill>
            </a:endParaRPr>
          </a:p>
        </p:txBody>
      </p:sp>
      <p:sp>
        <p:nvSpPr>
          <p:cNvPr id="18" name="AutoShape 3"/>
          <p:cNvSpPr>
            <a:spLocks noChangeArrowheads="1"/>
          </p:cNvSpPr>
          <p:nvPr/>
        </p:nvSpPr>
        <p:spPr bwMode="gray">
          <a:xfrm>
            <a:off x="2063750" y="2284413"/>
            <a:ext cx="7993063" cy="148272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FFF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gray">
          <a:xfrm>
            <a:off x="2063750" y="4675188"/>
            <a:ext cx="8135938" cy="1463675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FFF"/>
            </a:solidFill>
            <a:rou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gray">
          <a:xfrm flipV="1">
            <a:off x="2260600" y="4005263"/>
            <a:ext cx="7824788" cy="950913"/>
          </a:xfrm>
          <a:custGeom>
            <a:avLst/>
            <a:gdLst>
              <a:gd name="G0" fmla="+- 3813 0 0"/>
              <a:gd name="G1" fmla="+- 21600 0 3813"/>
              <a:gd name="G2" fmla="*/ 3813 1 2"/>
              <a:gd name="G3" fmla="+- 21600 0 G2"/>
              <a:gd name="G4" fmla="+/ 3813 21600 2"/>
              <a:gd name="G5" fmla="+/ G1 0 2"/>
              <a:gd name="G6" fmla="*/ 21600 21600 3813"/>
              <a:gd name="G7" fmla="*/ G6 1 2"/>
              <a:gd name="G8" fmla="+- 21600 0 G7"/>
              <a:gd name="G9" fmla="*/ 21600 1 2"/>
              <a:gd name="G10" fmla="+- 3813 0 G9"/>
              <a:gd name="G11" fmla="?: G10 G8 0"/>
              <a:gd name="G12" fmla="?: G10 G7 21600"/>
              <a:gd name="T0" fmla="*/ 19693 w 21600"/>
              <a:gd name="T1" fmla="*/ 10800 h 21600"/>
              <a:gd name="T2" fmla="*/ 10800 w 21600"/>
              <a:gd name="T3" fmla="*/ 21600 h 21600"/>
              <a:gd name="T4" fmla="*/ 1907 w 21600"/>
              <a:gd name="T5" fmla="*/ 10800 h 21600"/>
              <a:gd name="T6" fmla="*/ 10800 w 21600"/>
              <a:gd name="T7" fmla="*/ 0 h 21600"/>
              <a:gd name="T8" fmla="*/ 3707 w 21600"/>
              <a:gd name="T9" fmla="*/ 3707 h 21600"/>
              <a:gd name="T10" fmla="*/ 17893 w 21600"/>
              <a:gd name="T11" fmla="*/ 1789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39999"/>
                </a:schemeClr>
              </a:gs>
              <a:gs pos="100000">
                <a:schemeClr val="accent2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gray">
          <a:xfrm flipV="1">
            <a:off x="2157413" y="1612900"/>
            <a:ext cx="7810500" cy="862013"/>
          </a:xfrm>
          <a:custGeom>
            <a:avLst/>
            <a:gdLst>
              <a:gd name="G0" fmla="+- 3813 0 0"/>
              <a:gd name="G1" fmla="+- 21600 0 3813"/>
              <a:gd name="G2" fmla="*/ 3813 1 2"/>
              <a:gd name="G3" fmla="+- 21600 0 G2"/>
              <a:gd name="G4" fmla="+/ 3813 21600 2"/>
              <a:gd name="G5" fmla="+/ G1 0 2"/>
              <a:gd name="G6" fmla="*/ 21600 21600 3813"/>
              <a:gd name="G7" fmla="*/ G6 1 2"/>
              <a:gd name="G8" fmla="+- 21600 0 G7"/>
              <a:gd name="G9" fmla="*/ 21600 1 2"/>
              <a:gd name="G10" fmla="+- 3813 0 G9"/>
              <a:gd name="G11" fmla="?: G10 G8 0"/>
              <a:gd name="G12" fmla="?: G10 G7 21600"/>
              <a:gd name="T0" fmla="*/ 19693 w 21600"/>
              <a:gd name="T1" fmla="*/ 10800 h 21600"/>
              <a:gd name="T2" fmla="*/ 10800 w 21600"/>
              <a:gd name="T3" fmla="*/ 21600 h 21600"/>
              <a:gd name="T4" fmla="*/ 1907 w 21600"/>
              <a:gd name="T5" fmla="*/ 10800 h 21600"/>
              <a:gd name="T6" fmla="*/ 10800 w 21600"/>
              <a:gd name="T7" fmla="*/ 0 h 21600"/>
              <a:gd name="T8" fmla="*/ 3707 w 21600"/>
              <a:gd name="T9" fmla="*/ 3707 h 21600"/>
              <a:gd name="T10" fmla="*/ 17893 w 21600"/>
              <a:gd name="T11" fmla="*/ 1789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999"/>
                </a:schemeClr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4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anose="020B0606020202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465" name="Picture 9" descr="Pictur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2088" y="2327275"/>
            <a:ext cx="809625" cy="7445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6" name="Picture 10" descr="Pictur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7325" y="4721225"/>
            <a:ext cx="827088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7" name="AutoShape 12"/>
          <p:cNvSpPr/>
          <p:nvPr/>
        </p:nvSpPr>
        <p:spPr>
          <a:xfrm>
            <a:off x="2638425" y="2057400"/>
            <a:ext cx="6958013" cy="592138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9468" name="AutoShape 13"/>
          <p:cNvSpPr/>
          <p:nvPr/>
        </p:nvSpPr>
        <p:spPr>
          <a:xfrm>
            <a:off x="2776538" y="4378325"/>
            <a:ext cx="7081837" cy="657225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Pct val="100000"/>
              <a:buNone/>
            </a:pPr>
            <a:endParaRPr lang="zh-CN" altLang="en-US" sz="4800" dirty="0">
              <a:latin typeface="Arial Narrow" panose="020B0606020202030204" pitchFamily="34" charset="0"/>
              <a:ea typeface="宋体" panose="02010600030101010101" pitchFamily="2" charset="-122"/>
            </a:endParaRPr>
          </a:p>
        </p:txBody>
      </p:sp>
      <p:sp>
        <p:nvSpPr>
          <p:cNvPr id="19469" name="Text Box 15"/>
          <p:cNvSpPr txBox="1"/>
          <p:nvPr/>
        </p:nvSpPr>
        <p:spPr>
          <a:xfrm>
            <a:off x="2098675" y="2813050"/>
            <a:ext cx="7869238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公司需要花费￥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25,000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，根据历史信息，维护这个软件每个月需要的费用是￥</a:t>
            </a:r>
            <a:r>
              <a:rPr lang="en-US" altLang="zh-CN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2,500</a:t>
            </a:r>
            <a:r>
              <a:rPr lang="zh-CN" altLang="en-US" sz="28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800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9470" name="Text Box 16"/>
          <p:cNvSpPr txBox="1"/>
          <p:nvPr/>
        </p:nvSpPr>
        <p:spPr>
          <a:xfrm>
            <a:off x="2252663" y="5240338"/>
            <a:ext cx="7804150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ClrTx/>
              <a:buSzPct val="100000"/>
              <a:buNone/>
            </a:pPr>
            <a:r>
              <a:rPr lang="zh-CN" altLang="en-US" sz="28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需要花费￥</a:t>
            </a:r>
            <a:r>
              <a:rPr lang="en-US" altLang="zh-CN" sz="28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17,000</a:t>
            </a:r>
            <a:r>
              <a:rPr lang="zh-CN" altLang="en-US" sz="28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购买费，同时软件公司为每个安装的软件进行维护的费用是每月￥</a:t>
            </a:r>
            <a:r>
              <a:rPr lang="en-US" altLang="zh-CN" sz="28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2,700</a:t>
            </a:r>
            <a:r>
              <a:rPr lang="zh-CN" altLang="en-US" sz="2800" dirty="0">
                <a:solidFill>
                  <a:schemeClr val="bg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2800" dirty="0">
              <a:solidFill>
                <a:schemeClr val="bg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8" name="Rectangle 18"/>
          <p:cNvSpPr>
            <a:spLocks noChangeArrowheads="1"/>
          </p:cNvSpPr>
          <p:nvPr/>
        </p:nvSpPr>
        <p:spPr bwMode="gray">
          <a:xfrm>
            <a:off x="3097213" y="2057400"/>
            <a:ext cx="60420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80808">
                      <a:alpha val="50000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华文琥珀" panose="02010800040101010101" pitchFamily="2" charset="-122"/>
                <a:ea typeface="华文琥珀" panose="02010800040101010101" pitchFamily="2" charset="-122"/>
                <a:cs typeface="+mn-cs"/>
              </a:rPr>
              <a:t>如果选择自己开发软件的策略</a:t>
            </a:r>
            <a:endParaRPr kumimoji="1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华文琥珀" panose="02010800040101010101" pitchFamily="2" charset="-122"/>
              <a:ea typeface="华文琥珀" panose="02010800040101010101" pitchFamily="2" charset="-122"/>
              <a:cs typeface="+mn-cs"/>
            </a:endParaRPr>
          </a:p>
        </p:txBody>
      </p:sp>
      <p:sp>
        <p:nvSpPr>
          <p:cNvPr id="19472" name="Rectangle 19"/>
          <p:cNvSpPr/>
          <p:nvPr/>
        </p:nvSpPr>
        <p:spPr>
          <a:xfrm>
            <a:off x="3095625" y="4476750"/>
            <a:ext cx="614997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19405" indent="-319405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20000"/>
              </a:lnSpc>
              <a:spcBef>
                <a:spcPct val="0"/>
              </a:spcBef>
              <a:buClrTx/>
              <a:buSzPct val="100000"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如果选择购买软件公司产品的策略</a:t>
            </a:r>
            <a:endParaRPr lang="en-US" altLang="zh-CN" sz="2000" b="1" dirty="0">
              <a:solidFill>
                <a:schemeClr val="accent2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3" name="Rectangle 2"/>
          <p:cNvSpPr>
            <a:spLocks noGrp="1"/>
          </p:cNvSpPr>
          <p:nvPr>
            <p:ph type="title"/>
          </p:nvPr>
        </p:nvSpPr>
        <p:spPr>
          <a:xfrm>
            <a:off x="1828800" y="198438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  <a:hlinkClick r:id="rId1" action="ppaction://hlinkfile"/>
              </a:rPr>
              <a:t>银行业务系统的生存期实例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403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44036" name="Rectangle 3"/>
          <p:cNvSpPr/>
          <p:nvPr/>
        </p:nvSpPr>
        <p:spPr>
          <a:xfrm>
            <a:off x="5486400" y="3254375"/>
            <a:ext cx="1143000" cy="296863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产品阶段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设计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Rectangle 4"/>
          <p:cNvSpPr/>
          <p:nvPr/>
        </p:nvSpPr>
        <p:spPr>
          <a:xfrm>
            <a:off x="3086100" y="3254375"/>
            <a:ext cx="1028700" cy="288925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tIns="0" rIns="0" bIns="0" anchor="t" anchorCtr="0"/>
          <a:p>
            <a:pPr algn="ctr" eaLnBrk="0" hangingPunct="0">
              <a:spcBef>
                <a:spcPts val="300"/>
              </a:spcBef>
            </a:pP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业务需求分析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8" name="Rectangle 5"/>
          <p:cNvSpPr/>
          <p:nvPr/>
        </p:nvSpPr>
        <p:spPr>
          <a:xfrm>
            <a:off x="3429000" y="3946525"/>
            <a:ext cx="1028700" cy="290513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tIns="0" rIns="0" bIns="0" anchor="t" anchorCtr="0"/>
          <a:p>
            <a:pPr algn="ctr" eaLnBrk="0" hangingPunct="0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原形系统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分析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3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39" name="Rectangle 6"/>
          <p:cNvSpPr/>
          <p:nvPr/>
        </p:nvSpPr>
        <p:spPr>
          <a:xfrm>
            <a:off x="4000500" y="4640263"/>
            <a:ext cx="1028700" cy="296862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项目规划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40" name="Rectangle 7"/>
          <p:cNvSpPr/>
          <p:nvPr/>
        </p:nvSpPr>
        <p:spPr>
          <a:xfrm>
            <a:off x="5715000" y="4456113"/>
            <a:ext cx="2857500" cy="296862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集成测试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41" name="Rectangle 8"/>
          <p:cNvSpPr/>
          <p:nvPr/>
        </p:nvSpPr>
        <p:spPr>
          <a:xfrm>
            <a:off x="5715000" y="3848100"/>
            <a:ext cx="1143000" cy="296863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产品阶段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开发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2" name="Line 9"/>
          <p:cNvSpPr/>
          <p:nvPr/>
        </p:nvSpPr>
        <p:spPr>
          <a:xfrm>
            <a:off x="6172200" y="3551238"/>
            <a:ext cx="0" cy="296862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43" name="Line 10"/>
          <p:cNvSpPr/>
          <p:nvPr/>
        </p:nvSpPr>
        <p:spPr>
          <a:xfrm>
            <a:off x="6286500" y="4144963"/>
            <a:ext cx="0" cy="296862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44" name="Rectangle 11"/>
          <p:cNvSpPr/>
          <p:nvPr/>
        </p:nvSpPr>
        <p:spPr>
          <a:xfrm>
            <a:off x="7543800" y="3254375"/>
            <a:ext cx="1143000" cy="296863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产品阶段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设计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5" name="Rectangle 12"/>
          <p:cNvSpPr/>
          <p:nvPr/>
        </p:nvSpPr>
        <p:spPr>
          <a:xfrm>
            <a:off x="7772400" y="3848100"/>
            <a:ext cx="1143000" cy="296863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产品阶段</a:t>
            </a:r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开发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6" name="Line 13"/>
          <p:cNvSpPr/>
          <p:nvPr/>
        </p:nvSpPr>
        <p:spPr>
          <a:xfrm>
            <a:off x="8001000" y="3551238"/>
            <a:ext cx="0" cy="296862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47" name="Line 14"/>
          <p:cNvSpPr/>
          <p:nvPr/>
        </p:nvSpPr>
        <p:spPr>
          <a:xfrm>
            <a:off x="8115300" y="4144963"/>
            <a:ext cx="0" cy="296862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48" name="Freeform 15"/>
          <p:cNvSpPr/>
          <p:nvPr/>
        </p:nvSpPr>
        <p:spPr>
          <a:xfrm>
            <a:off x="6858000" y="2759075"/>
            <a:ext cx="457200" cy="1287463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</a:cxnLst>
            <a:pathLst>
              <a:path w="720" h="1092">
                <a:moveTo>
                  <a:pt x="0" y="1092"/>
                </a:moveTo>
                <a:lnTo>
                  <a:pt x="360" y="1092"/>
                </a:lnTo>
                <a:lnTo>
                  <a:pt x="360" y="0"/>
                </a:lnTo>
                <a:lnTo>
                  <a:pt x="720" y="0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4049" name="Rectangle 16"/>
          <p:cNvSpPr/>
          <p:nvPr/>
        </p:nvSpPr>
        <p:spPr>
          <a:xfrm>
            <a:off x="6172200" y="5037138"/>
            <a:ext cx="1028700" cy="296862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确认测试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0" name="Rectangle 17"/>
          <p:cNvSpPr/>
          <p:nvPr/>
        </p:nvSpPr>
        <p:spPr>
          <a:xfrm>
            <a:off x="7658100" y="5037138"/>
            <a:ext cx="1028700" cy="296862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产品提交</a:t>
            </a: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Line 18"/>
          <p:cNvSpPr/>
          <p:nvPr/>
        </p:nvSpPr>
        <p:spPr>
          <a:xfrm>
            <a:off x="6515100" y="4740275"/>
            <a:ext cx="0" cy="296863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52" name="Line 19"/>
          <p:cNvSpPr/>
          <p:nvPr/>
        </p:nvSpPr>
        <p:spPr>
          <a:xfrm>
            <a:off x="7172325" y="3984625"/>
            <a:ext cx="3429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44053" name="Line 20"/>
          <p:cNvSpPr/>
          <p:nvPr/>
        </p:nvSpPr>
        <p:spPr>
          <a:xfrm>
            <a:off x="7010400" y="3419475"/>
            <a:ext cx="419100" cy="0"/>
          </a:xfrm>
          <a:prstGeom prst="line">
            <a:avLst/>
          </a:prstGeom>
          <a:ln w="28575" cap="flat" cmpd="sng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</p:spPr>
      </p:sp>
      <p:sp>
        <p:nvSpPr>
          <p:cNvPr id="44054" name="Freeform 21"/>
          <p:cNvSpPr/>
          <p:nvPr/>
        </p:nvSpPr>
        <p:spPr>
          <a:xfrm>
            <a:off x="3771900" y="4244975"/>
            <a:ext cx="228600" cy="5937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7"/>
              </a:cxn>
              <a:cxn ang="0">
                <a:pos x="2147483647" y="2147483647"/>
              </a:cxn>
            </a:cxnLst>
            <a:pathLst>
              <a:path w="360" h="936">
                <a:moveTo>
                  <a:pt x="0" y="0"/>
                </a:moveTo>
                <a:lnTo>
                  <a:pt x="0" y="936"/>
                </a:lnTo>
                <a:lnTo>
                  <a:pt x="360" y="936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4055" name="Freeform 22"/>
          <p:cNvSpPr/>
          <p:nvPr/>
        </p:nvSpPr>
        <p:spPr>
          <a:xfrm>
            <a:off x="5029200" y="3055938"/>
            <a:ext cx="914400" cy="1782762"/>
          </a:xfrm>
          <a:custGeom>
            <a:avLst/>
            <a:gdLst/>
            <a:ahLst/>
            <a:cxnLst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0"/>
              </a:cxn>
              <a:cxn ang="0">
                <a:pos x="2147483647" y="0"/>
              </a:cxn>
              <a:cxn ang="0">
                <a:pos x="2147483647" y="2147483647"/>
              </a:cxn>
            </a:cxnLst>
            <a:pathLst>
              <a:path w="1440" h="2808">
                <a:moveTo>
                  <a:pt x="0" y="2808"/>
                </a:moveTo>
                <a:lnTo>
                  <a:pt x="360" y="2808"/>
                </a:lnTo>
                <a:lnTo>
                  <a:pt x="360" y="0"/>
                </a:lnTo>
                <a:lnTo>
                  <a:pt x="1440" y="0"/>
                </a:lnTo>
                <a:lnTo>
                  <a:pt x="1440" y="312"/>
                </a:lnTo>
              </a:path>
            </a:pathLst>
          </a:cu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4056" name="Line 23"/>
          <p:cNvSpPr/>
          <p:nvPr/>
        </p:nvSpPr>
        <p:spPr>
          <a:xfrm>
            <a:off x="3543300" y="2857500"/>
            <a:ext cx="0" cy="396875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57" name="Text Box 24"/>
          <p:cNvSpPr txBox="1"/>
          <p:nvPr/>
        </p:nvSpPr>
        <p:spPr>
          <a:xfrm>
            <a:off x="3543300" y="2759075"/>
            <a:ext cx="1485900" cy="4953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just" eaLnBrk="0" hangingPunct="0">
              <a:buFont typeface="宋体" panose="02010600030101010101" pitchFamily="2" charset="-122"/>
              <a:buChar char="．"/>
            </a:pP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银行业务需求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0" hangingPunct="0">
              <a:buFont typeface="宋体" panose="02010600030101010101" pitchFamily="2" charset="-122"/>
              <a:buChar char="．"/>
            </a:pPr>
            <a:r>
              <a:rPr lang="zh-CN" altLang="en-US" sz="1000" dirty="0">
                <a:latin typeface="Times New Roman" panose="02020603050405020304" pitchFamily="18" charset="0"/>
                <a:ea typeface="宋体" panose="02010600030101010101" pitchFamily="2" charset="-122"/>
              </a:rPr>
              <a:t>原形系统源代码</a:t>
            </a:r>
            <a:endParaRPr lang="zh-CN" altLang="en-US" sz="1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58" name="Line 25"/>
          <p:cNvSpPr/>
          <p:nvPr/>
        </p:nvSpPr>
        <p:spPr>
          <a:xfrm>
            <a:off x="7200900" y="5235575"/>
            <a:ext cx="457200" cy="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59" name="Line 26"/>
          <p:cNvSpPr/>
          <p:nvPr/>
        </p:nvSpPr>
        <p:spPr>
          <a:xfrm>
            <a:off x="3543300" y="3551238"/>
            <a:ext cx="0" cy="395287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44060" name="Rectangle 27"/>
          <p:cNvSpPr/>
          <p:nvPr/>
        </p:nvSpPr>
        <p:spPr>
          <a:xfrm>
            <a:off x="7315200" y="2659063"/>
            <a:ext cx="1028700" cy="296862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项目规划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061" name="Line 28"/>
          <p:cNvSpPr/>
          <p:nvPr/>
        </p:nvSpPr>
        <p:spPr>
          <a:xfrm>
            <a:off x="7772400" y="2955925"/>
            <a:ext cx="0" cy="298450"/>
          </a:xfrm>
          <a:prstGeom prst="line">
            <a:avLst/>
          </a:prstGeom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4062" name="Rectangle 29"/>
          <p:cNvSpPr/>
          <p:nvPr/>
        </p:nvSpPr>
        <p:spPr>
          <a:xfrm>
            <a:off x="2971800" y="2560638"/>
            <a:ext cx="1028700" cy="296862"/>
          </a:xfrm>
          <a:prstGeom prst="rect">
            <a:avLst/>
          </a:prstGeom>
          <a:solidFill>
            <a:srgbClr val="00CC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13499999" algn="ctr" rotWithShape="0">
              <a:srgbClr val="808080"/>
            </a:outerShdw>
          </a:effectLst>
        </p:spPr>
        <p:txBody>
          <a:bodyPr lIns="0" rIns="0" anchor="t" anchorCtr="0"/>
          <a:p>
            <a:pPr algn="ctr" eaLnBrk="0" hangingPunct="0"/>
            <a:r>
              <a:rPr lang="zh-CN" altLang="en-US" sz="1200" dirty="0">
                <a:latin typeface="Times New Roman" panose="02020603050405020304" pitchFamily="18" charset="0"/>
                <a:ea typeface="宋体" panose="02010600030101010101" pitchFamily="2" charset="-122"/>
              </a:rPr>
              <a:t>项目规划</a:t>
            </a: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>
              <a:spcBef>
                <a:spcPts val="600"/>
              </a:spcBef>
            </a:pPr>
            <a:endParaRPr lang="zh-CN" altLang="en-US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eaLnBrk="0" hangingPunct="0"/>
            <a:endParaRPr lang="en-US" altLang="zh-CN" sz="1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9968" name="Picture 32"/>
          <p:cNvPicPr>
            <a:picLocks noChangeAspect="1"/>
          </p:cNvPicPr>
          <p:nvPr/>
        </p:nvPicPr>
        <p:blipFill>
          <a:blip r:embed="rId2"/>
          <a:srcRect l="6003" t="22136" r="11420" b="6250"/>
          <a:stretch>
            <a:fillRect/>
          </a:stretch>
        </p:blipFill>
        <p:spPr>
          <a:xfrm>
            <a:off x="1524000" y="1550988"/>
            <a:ext cx="9144000" cy="5307012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med" advTm="219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7" name="Rectangle 1026"/>
          <p:cNvSpPr>
            <a:spLocks noGrp="1"/>
          </p:cNvSpPr>
          <p:nvPr>
            <p:ph type="title"/>
          </p:nvPr>
        </p:nvSpPr>
        <p:spPr>
          <a:xfrm>
            <a:off x="1631950" y="165100"/>
            <a:ext cx="7772400" cy="11430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本章要点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505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3309938" y="160496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14763" y="1604963"/>
            <a:ext cx="4629150" cy="863600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3309938" y="2563813"/>
            <a:ext cx="565150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二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792538" y="2563813"/>
            <a:ext cx="4629150" cy="865188"/>
          </a:xfrm>
          <a:prstGeom prst="rect">
            <a:avLst/>
          </a:prstGeom>
          <a:solidFill>
            <a:srgbClr val="CADBEE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186055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ko-KR" sz="2000" b="1" i="0" u="none" strike="noStrike" kern="1200" cap="none" spc="0" normalizeH="0" baseline="0" noProof="0">
              <a:ln>
                <a:noFill/>
              </a:ln>
              <a:solidFill>
                <a:srgbClr val="00669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3309938" y="3524250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064" name="Rectangle 8"/>
          <p:cNvSpPr/>
          <p:nvPr/>
        </p:nvSpPr>
        <p:spPr>
          <a:xfrm>
            <a:off x="3794125" y="3524250"/>
            <a:ext cx="4627880" cy="86550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3309938" y="4484688"/>
            <a:ext cx="566738" cy="866775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四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066" name="Rectangle 10"/>
          <p:cNvSpPr/>
          <p:nvPr/>
        </p:nvSpPr>
        <p:spPr>
          <a:xfrm>
            <a:off x="3794125" y="4484688"/>
            <a:ext cx="4629150" cy="866775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67" name="AutoShape 11"/>
          <p:cNvSpPr/>
          <p:nvPr/>
        </p:nvSpPr>
        <p:spPr>
          <a:xfrm>
            <a:off x="3814763" y="170180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生存期模型定义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68" name="AutoShape 12"/>
          <p:cNvSpPr/>
          <p:nvPr/>
        </p:nvSpPr>
        <p:spPr>
          <a:xfrm>
            <a:off x="3960813" y="2660650"/>
            <a:ext cx="439102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传统生存期模型 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422" name="AutoShape 13"/>
          <p:cNvSpPr/>
          <p:nvPr/>
        </p:nvSpPr>
        <p:spPr>
          <a:xfrm>
            <a:off x="3968750" y="3621405"/>
            <a:ext cx="4641215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敏捷生存期模型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70" name="AutoShape 14"/>
          <p:cNvSpPr/>
          <p:nvPr/>
        </p:nvSpPr>
        <p:spPr>
          <a:xfrm>
            <a:off x="4140200" y="4568825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案例分析  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3309938" y="5446713"/>
            <a:ext cx="566738" cy="865188"/>
          </a:xfrm>
          <a:prstGeom prst="rect">
            <a:avLst/>
          </a:prstGeom>
          <a:solidFill>
            <a:srgbClr val="2A5380"/>
          </a:solidFill>
          <a:ln w="12700">
            <a:noFill/>
            <a:miter lim="800000"/>
          </a:ln>
          <a:effectLst>
            <a:outerShdw dist="17961" dir="2700000" algn="ctr" rotWithShape="0">
              <a:srgbClr val="4D4D4D"/>
            </a:outerShdw>
          </a:effectLst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5072" name="Rectangle 10"/>
          <p:cNvSpPr/>
          <p:nvPr/>
        </p:nvSpPr>
        <p:spPr>
          <a:xfrm>
            <a:off x="3794125" y="5446713"/>
            <a:ext cx="4629150" cy="865187"/>
          </a:xfrm>
          <a:prstGeom prst="rect">
            <a:avLst/>
          </a:prstGeom>
          <a:solidFill>
            <a:srgbClr val="CADBEE"/>
          </a:solidFill>
          <a:ln w="12700">
            <a:noFill/>
          </a:ln>
          <a:effectLst>
            <a:outerShdw dist="17961" dir="2699999" algn="ctr" rotWithShape="0">
              <a:srgbClr val="4D4D4D"/>
            </a:outerShdw>
          </a:effectLst>
        </p:spPr>
        <p:txBody>
          <a:bodyPr wrap="none" lIns="90000" tIns="46800" rIns="90000" bIns="46800" anchor="ctr" anchorCtr="0"/>
          <a:p>
            <a:pPr marL="186055" algn="ctr" eaLnBrk="0" fontAlgn="t" hangingPunct="0"/>
            <a:endParaRPr lang="en-US" altLang="ko-KR" sz="2000" b="1" dirty="0">
              <a:solidFill>
                <a:srgbClr val="00669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073" name="AutoShape 14"/>
          <p:cNvSpPr/>
          <p:nvPr/>
        </p:nvSpPr>
        <p:spPr>
          <a:xfrm>
            <a:off x="4092575" y="5541963"/>
            <a:ext cx="4032250" cy="622300"/>
          </a:xfrm>
          <a:prstGeom prst="roundRect">
            <a:avLst>
              <a:gd name="adj" fmla="val 16667"/>
            </a:avLst>
          </a:prstGeom>
          <a:noFill/>
          <a:ln w="38100">
            <a:noFill/>
          </a:ln>
        </p:spPr>
        <p:txBody>
          <a:bodyPr wrap="none" anchor="ctr" anchorCtr="0"/>
          <a:p>
            <a:pPr algn="ctr" latinLnBrk="1"/>
            <a:r>
              <a:rPr lang="zh-CN" altLang="en-US" sz="2000" b="1" dirty="0">
                <a:solidFill>
                  <a:srgbClr val="003366"/>
                </a:solidFill>
                <a:latin typeface="微软雅黑" panose="020B0503020204020204" charset="-122"/>
                <a:ea typeface="微软雅黑" panose="020B0503020204020204" charset="-122"/>
              </a:rPr>
              <a:t>课程实践</a:t>
            </a:r>
            <a:endParaRPr lang="ko-KR" altLang="en-US" sz="2000" b="1" dirty="0">
              <a:solidFill>
                <a:srgbClr val="00336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7422">
                                            <p:txEl>
                                              <p:charRg st="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敏捷模型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（</a:t>
            </a:r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Agile Development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）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608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43013" name="内容占位符 2"/>
          <p:cNvSpPr>
            <a:spLocks noGrp="1"/>
          </p:cNvSpPr>
          <p:nvPr>
            <p:ph idx="1"/>
          </p:nvPr>
        </p:nvSpPr>
        <p:spPr>
          <a:xfrm>
            <a:off x="1774825" y="2276475"/>
            <a:ext cx="8370888" cy="2160588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敏捷组织提出的一个灵活开发方法</a:t>
            </a:r>
            <a:endParaRPr kumimoji="0" lang="en-US" altLang="zh-CN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应对</a:t>
            </a:r>
            <a:r>
              <a:rPr kumimoji="0" lang="zh-CN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迅速变化需求</a:t>
            </a: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的</a:t>
            </a:r>
            <a:r>
              <a:rPr kumimoji="0" lang="zh-CN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快速软件开发方法</a:t>
            </a:r>
            <a:endParaRPr kumimoji="0" lang="en-US" altLang="zh-CN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是一种迭代、循序渐进的开发方法</a:t>
            </a:r>
            <a:endParaRPr kumimoji="0" lang="en-US" altLang="zh-CN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华文新魏" panose="02010800040101010101" pitchFamily="2" charset="-122"/>
              <a:ea typeface="华文新魏" panose="02010800040101010101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6135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5" name="标题 1"/>
          <p:cNvSpPr>
            <a:spLocks noGrp="1"/>
          </p:cNvSpPr>
          <p:nvPr>
            <p:ph type="title"/>
          </p:nvPr>
        </p:nvSpPr>
        <p:spPr>
          <a:xfrm>
            <a:off x="1774825" y="26035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敏捷模型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整体框架图 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4710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47108" name="内容占位符 2"/>
          <p:cNvSpPr>
            <a:spLocks noGrp="1"/>
          </p:cNvSpPr>
          <p:nvPr>
            <p:ph idx="1"/>
          </p:nvPr>
        </p:nvSpPr>
        <p:spPr>
          <a:xfrm>
            <a:off x="2136775" y="1600200"/>
            <a:ext cx="8153400" cy="44958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en-US" dirty="0"/>
          </a:p>
        </p:txBody>
      </p:sp>
      <p:pic>
        <p:nvPicPr>
          <p:cNvPr id="4710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925" y="1557338"/>
            <a:ext cx="8210550" cy="481965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51828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3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敏捷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宣言</a:t>
            </a:r>
            <a:endParaRPr lang="zh-CN" altLang="en-US" dirty="0"/>
          </a:p>
        </p:txBody>
      </p:sp>
      <p:sp>
        <p:nvSpPr>
          <p:cNvPr id="4915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/>
            </a:fld>
            <a:endParaRPr lang="en-US" altLang="zh-CN" sz="1400" dirty="0"/>
          </a:p>
        </p:txBody>
      </p:sp>
      <p:sp>
        <p:nvSpPr>
          <p:cNvPr id="49156" name="内容占位符 50"/>
          <p:cNvSpPr>
            <a:spLocks noGrp="1"/>
          </p:cNvSpPr>
          <p:nvPr>
            <p:ph idx="1"/>
          </p:nvPr>
        </p:nvSpPr>
        <p:spPr>
          <a:xfrm>
            <a:off x="2136775" y="1600200"/>
            <a:ext cx="8153400" cy="44958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 typeface="Wingdings" panose="05000000000000000000" pitchFamily="2" charset="2"/>
              <a:buChar char="p"/>
            </a:pPr>
            <a:endParaRPr lang="zh-CN" altLang="en-US" sz="36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ltGray">
          <a:xfrm>
            <a:off x="2160588" y="1993900"/>
            <a:ext cx="3652838" cy="150336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6196013" y="1989138"/>
            <a:ext cx="3786188" cy="1503363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2159000" y="3929063"/>
            <a:ext cx="3652838" cy="1503363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gray">
          <a:xfrm>
            <a:off x="6200775" y="3930650"/>
            <a:ext cx="3790950" cy="1493838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5400000" scaled="1"/>
          </a:gra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161" name="Text Box 11"/>
          <p:cNvSpPr txBox="1"/>
          <p:nvPr/>
        </p:nvSpPr>
        <p:spPr>
          <a:xfrm>
            <a:off x="2287588" y="4567238"/>
            <a:ext cx="3343275" cy="4603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客户合作胜过合同谈判</a:t>
            </a:r>
            <a:endParaRPr lang="en-US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162" name="Text Box 12"/>
          <p:cNvSpPr txBox="1"/>
          <p:nvPr/>
        </p:nvSpPr>
        <p:spPr>
          <a:xfrm>
            <a:off x="2344738" y="2154238"/>
            <a:ext cx="3227387" cy="105029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3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个体和交互胜过过程和工具</a:t>
            </a:r>
            <a:endParaRPr lang="en-US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163" name="Text Box 13"/>
          <p:cNvSpPr txBox="1"/>
          <p:nvPr/>
        </p:nvSpPr>
        <p:spPr>
          <a:xfrm>
            <a:off x="6542088" y="2263775"/>
            <a:ext cx="3302000" cy="82994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/>
            <a:r>
              <a:rPr lang="zh-CN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可以工作的软件胜过面面俱到的文档</a:t>
            </a:r>
            <a:endParaRPr lang="en-US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9164" name="Text Box 14"/>
          <p:cNvSpPr txBox="1"/>
          <p:nvPr/>
        </p:nvSpPr>
        <p:spPr>
          <a:xfrm>
            <a:off x="6234113" y="4549775"/>
            <a:ext cx="3675062" cy="57086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30000"/>
              </a:lnSpc>
            </a:pPr>
            <a:r>
              <a:rPr lang="zh-CN" altLang="zh-CN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响应变化胜过遵循计划</a:t>
            </a:r>
            <a:endParaRPr lang="en-US" altLang="zh-CN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49165" name="Group 33"/>
          <p:cNvGrpSpPr/>
          <p:nvPr/>
        </p:nvGrpSpPr>
        <p:grpSpPr>
          <a:xfrm>
            <a:off x="5132388" y="2957513"/>
            <a:ext cx="1660525" cy="1612900"/>
            <a:chOff x="2457" y="2000"/>
            <a:chExt cx="901" cy="888"/>
          </a:xfrm>
        </p:grpSpPr>
        <p:pic>
          <p:nvPicPr>
            <p:cNvPr id="49166" name="Picture 34" descr="circuler_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457" y="2000"/>
              <a:ext cx="901" cy="88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7" name="Oval 35"/>
            <p:cNvSpPr>
              <a:spLocks noChangeArrowheads="1"/>
            </p:cNvSpPr>
            <p:nvPr/>
          </p:nvSpPr>
          <p:spPr bwMode="gray">
            <a:xfrm>
              <a:off x="2457" y="2000"/>
              <a:ext cx="895" cy="888"/>
            </a:xfrm>
            <a:prstGeom prst="ellipse">
              <a:avLst/>
            </a:prstGeom>
            <a:gradFill rotWithShape="1">
              <a:gsLst>
                <a:gs pos="0">
                  <a:srgbClr val="FFFF99">
                    <a:gamma/>
                    <a:shade val="26275"/>
                    <a:invGamma/>
                    <a:alpha val="89999"/>
                  </a:srgbClr>
                </a:gs>
                <a:gs pos="50000">
                  <a:srgbClr val="FFFF99">
                    <a:alpha val="45000"/>
                  </a:srgbClr>
                </a:gs>
                <a:gs pos="100000">
                  <a:srgbClr val="FFFF99">
                    <a:gamma/>
                    <a:shade val="26275"/>
                    <a:invGamma/>
                    <a:alpha val="89999"/>
                  </a:srgbClr>
                </a:gs>
              </a:gsLst>
              <a:lin ang="5400000" scaled="1"/>
            </a:gradFill>
            <a:ln w="57150" algn="ctr">
              <a:solidFill>
                <a:srgbClr val="F8F8F8"/>
              </a:solidFill>
              <a:rou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168" name="Freeform 36"/>
            <p:cNvSpPr/>
            <p:nvPr/>
          </p:nvSpPr>
          <p:spPr>
            <a:xfrm>
              <a:off x="2550" y="2018"/>
              <a:ext cx="703" cy="308"/>
            </a:xfrm>
            <a:custGeom>
              <a:avLst/>
              <a:gdLst/>
              <a:ahLst/>
              <a:cxnLst>
                <a:cxn ang="0">
                  <a:pos x="15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1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0" y="0"/>
                </a:cxn>
                <a:cxn ang="0">
                  <a:pos x="11" y="0"/>
                </a:cxn>
                <a:cxn ang="0">
                  <a:pos x="12" y="0"/>
                </a:cxn>
                <a:cxn ang="0">
                  <a:pos x="13" y="0"/>
                </a:cxn>
                <a:cxn ang="0">
                  <a:pos x="14" y="0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5" y="1"/>
                </a:cxn>
              </a:cxnLst>
              <a:pathLst>
                <a:path w="1321" h="712">
                  <a:moveTo>
                    <a:pt x="1301" y="401"/>
                  </a:moveTo>
                  <a:lnTo>
                    <a:pt x="1317" y="442"/>
                  </a:lnTo>
                  <a:lnTo>
                    <a:pt x="1321" y="481"/>
                  </a:lnTo>
                  <a:lnTo>
                    <a:pt x="1315" y="516"/>
                  </a:lnTo>
                  <a:lnTo>
                    <a:pt x="1298" y="550"/>
                  </a:lnTo>
                  <a:lnTo>
                    <a:pt x="1272" y="579"/>
                  </a:lnTo>
                  <a:lnTo>
                    <a:pt x="1239" y="604"/>
                  </a:lnTo>
                  <a:lnTo>
                    <a:pt x="1196" y="628"/>
                  </a:lnTo>
                  <a:lnTo>
                    <a:pt x="1147" y="649"/>
                  </a:lnTo>
                  <a:lnTo>
                    <a:pt x="1092" y="667"/>
                  </a:lnTo>
                  <a:lnTo>
                    <a:pt x="1031" y="683"/>
                  </a:lnTo>
                  <a:lnTo>
                    <a:pt x="967" y="694"/>
                  </a:lnTo>
                  <a:lnTo>
                    <a:pt x="896" y="704"/>
                  </a:lnTo>
                  <a:lnTo>
                    <a:pt x="824" y="710"/>
                  </a:lnTo>
                  <a:lnTo>
                    <a:pt x="795" y="712"/>
                  </a:lnTo>
                  <a:lnTo>
                    <a:pt x="476" y="712"/>
                  </a:lnTo>
                  <a:lnTo>
                    <a:pt x="472" y="712"/>
                  </a:lnTo>
                  <a:lnTo>
                    <a:pt x="409" y="708"/>
                  </a:lnTo>
                  <a:lnTo>
                    <a:pt x="348" y="704"/>
                  </a:lnTo>
                  <a:lnTo>
                    <a:pt x="290" y="696"/>
                  </a:lnTo>
                  <a:lnTo>
                    <a:pt x="235" y="689"/>
                  </a:lnTo>
                  <a:lnTo>
                    <a:pt x="186" y="677"/>
                  </a:lnTo>
                  <a:lnTo>
                    <a:pt x="141" y="663"/>
                  </a:lnTo>
                  <a:lnTo>
                    <a:pt x="102" y="648"/>
                  </a:lnTo>
                  <a:lnTo>
                    <a:pt x="67" y="630"/>
                  </a:lnTo>
                  <a:lnTo>
                    <a:pt x="39" y="608"/>
                  </a:lnTo>
                  <a:lnTo>
                    <a:pt x="18" y="583"/>
                  </a:lnTo>
                  <a:lnTo>
                    <a:pt x="6" y="554"/>
                  </a:lnTo>
                  <a:lnTo>
                    <a:pt x="0" y="524"/>
                  </a:lnTo>
                  <a:lnTo>
                    <a:pt x="0" y="520"/>
                  </a:lnTo>
                  <a:lnTo>
                    <a:pt x="4" y="487"/>
                  </a:lnTo>
                  <a:lnTo>
                    <a:pt x="16" y="446"/>
                  </a:lnTo>
                  <a:lnTo>
                    <a:pt x="51" y="370"/>
                  </a:lnTo>
                  <a:lnTo>
                    <a:pt x="94" y="299"/>
                  </a:lnTo>
                  <a:lnTo>
                    <a:pt x="147" y="235"/>
                  </a:lnTo>
                  <a:lnTo>
                    <a:pt x="204" y="176"/>
                  </a:lnTo>
                  <a:lnTo>
                    <a:pt x="270" y="125"/>
                  </a:lnTo>
                  <a:lnTo>
                    <a:pt x="341" y="82"/>
                  </a:lnTo>
                  <a:lnTo>
                    <a:pt x="415" y="47"/>
                  </a:lnTo>
                  <a:lnTo>
                    <a:pt x="497" y="21"/>
                  </a:lnTo>
                  <a:lnTo>
                    <a:pt x="581" y="6"/>
                  </a:lnTo>
                  <a:lnTo>
                    <a:pt x="667" y="0"/>
                  </a:lnTo>
                  <a:lnTo>
                    <a:pt x="759" y="6"/>
                  </a:lnTo>
                  <a:lnTo>
                    <a:pt x="847" y="23"/>
                  </a:lnTo>
                  <a:lnTo>
                    <a:pt x="932" y="53"/>
                  </a:lnTo>
                  <a:lnTo>
                    <a:pt x="1010" y="90"/>
                  </a:lnTo>
                  <a:lnTo>
                    <a:pt x="1082" y="137"/>
                  </a:lnTo>
                  <a:lnTo>
                    <a:pt x="1149" y="194"/>
                  </a:lnTo>
                  <a:lnTo>
                    <a:pt x="1208" y="256"/>
                  </a:lnTo>
                  <a:lnTo>
                    <a:pt x="1258" y="325"/>
                  </a:lnTo>
                  <a:lnTo>
                    <a:pt x="1301" y="4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E2E1B7"/>
                </a:gs>
              </a:gsLst>
              <a:lin ang="5400000" scaled="1"/>
              <a:tileRect/>
            </a:gradFill>
            <a:ln w="0">
              <a:noFill/>
            </a:ln>
          </p:spPr>
          <p:txBody>
            <a:bodyPr/>
            <a:p>
              <a:endParaRPr lang="zh-CN" altLang="en-US"/>
            </a:p>
          </p:txBody>
        </p:sp>
        <p:grpSp>
          <p:nvGrpSpPr>
            <p:cNvPr id="49169" name="Group 37"/>
            <p:cNvGrpSpPr/>
            <p:nvPr/>
          </p:nvGrpSpPr>
          <p:grpSpPr>
            <a:xfrm rot="-1297425" flipH="1" flipV="1">
              <a:off x="2525" y="2693"/>
              <a:ext cx="781" cy="188"/>
              <a:chOff x="2532" y="1051"/>
              <a:chExt cx="893" cy="246"/>
            </a:xfrm>
          </p:grpSpPr>
          <p:grpSp>
            <p:nvGrpSpPr>
              <p:cNvPr id="49170" name="Group 38"/>
              <p:cNvGrpSpPr/>
              <p:nvPr/>
            </p:nvGrpSpPr>
            <p:grpSpPr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49171" name="AutoShape 39"/>
                <p:cNvSpPr/>
                <p:nvPr/>
              </p:nvSpPr>
              <p:spPr>
                <a:xfrm rot="5263130">
                  <a:off x="1858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172" name="AutoShape 40"/>
                <p:cNvSpPr/>
                <p:nvPr/>
              </p:nvSpPr>
              <p:spPr>
                <a:xfrm rot="6078281">
                  <a:off x="1994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173" name="AutoShape 41"/>
                <p:cNvSpPr/>
                <p:nvPr/>
              </p:nvSpPr>
              <p:spPr>
                <a:xfrm rot="6373927">
                  <a:off x="2070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174" name="AutoShape 42"/>
                <p:cNvSpPr/>
                <p:nvPr/>
              </p:nvSpPr>
              <p:spPr>
                <a:xfrm rot="6906312">
                  <a:off x="2160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49175" name="Group 43"/>
              <p:cNvGrpSpPr/>
              <p:nvPr/>
            </p:nvGrpSpPr>
            <p:grpSpPr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9176" name="AutoShape 44"/>
                <p:cNvSpPr/>
                <p:nvPr/>
              </p:nvSpPr>
              <p:spPr>
                <a:xfrm rot="5263130">
                  <a:off x="1858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177" name="AutoShape 45"/>
                <p:cNvSpPr/>
                <p:nvPr/>
              </p:nvSpPr>
              <p:spPr>
                <a:xfrm rot="6078281">
                  <a:off x="1994" y="2272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178" name="AutoShape 46"/>
                <p:cNvSpPr/>
                <p:nvPr/>
              </p:nvSpPr>
              <p:spPr>
                <a:xfrm rot="6373927">
                  <a:off x="2070" y="229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179" name="AutoShape 47"/>
                <p:cNvSpPr/>
                <p:nvPr/>
              </p:nvSpPr>
              <p:spPr>
                <a:xfrm rot="6906312">
                  <a:off x="2160" y="232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8F8F8">
                    <a:alpha val="3922"/>
                  </a:srgbClr>
                </a:solidFill>
                <a:ln w="9525">
                  <a:noFill/>
                </a:ln>
              </p:spPr>
              <p:txBody>
                <a:bodyPr wrap="none" anchor="ctr" anchorCtr="0"/>
                <a:p>
                  <a:endParaRPr lang="zh-CN" altLang="en-US" dirty="0"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49180" name="Text Box 48"/>
          <p:cNvSpPr txBox="1"/>
          <p:nvPr/>
        </p:nvSpPr>
        <p:spPr>
          <a:xfrm>
            <a:off x="5154613" y="3303588"/>
            <a:ext cx="1657350" cy="119888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 eaLnBrk="0" hangingPunct="0"/>
            <a:r>
              <a:rPr lang="zh-CN" altLang="zh-CN" sz="3600" dirty="0">
                <a:latin typeface="华文隶书" panose="02010800040101010101" pitchFamily="2" charset="-122"/>
                <a:ea typeface="华文隶书" panose="02010800040101010101" pitchFamily="2" charset="-122"/>
              </a:rPr>
              <a:t>敏捷</a:t>
            </a:r>
            <a:endParaRPr lang="en-US" altLang="zh-CN" sz="3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 eaLnBrk="0" hangingPunct="0"/>
            <a:r>
              <a:rPr lang="zh-CN" altLang="en-US" sz="3600" dirty="0">
                <a:latin typeface="华文隶书" panose="02010800040101010101" pitchFamily="2" charset="-122"/>
                <a:ea typeface="华文隶书" panose="02010800040101010101" pitchFamily="2" charset="-122"/>
              </a:rPr>
              <a:t>宣言</a:t>
            </a:r>
            <a:endParaRPr lang="en-US" altLang="zh-CN" sz="3600" b="1" dirty="0">
              <a:solidFill>
                <a:srgbClr val="080808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7" name="标题 1"/>
          <p:cNvSpPr>
            <a:spLocks noGrp="1"/>
          </p:cNvSpPr>
          <p:nvPr>
            <p:ph type="title"/>
          </p:nvPr>
        </p:nvSpPr>
        <p:spPr>
          <a:xfrm>
            <a:off x="1847850" y="26035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Scrum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017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50180" name="内容占位符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36713" y="846138"/>
            <a:ext cx="10366375" cy="5827712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63916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标题 1"/>
          <p:cNvSpPr>
            <a:spLocks noGrp="1"/>
          </p:cNvSpPr>
          <p:nvPr>
            <p:ph type="title"/>
          </p:nvPr>
        </p:nvSpPr>
        <p:spPr>
          <a:xfrm>
            <a:off x="2136775" y="22860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燃尽图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120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pic>
        <p:nvPicPr>
          <p:cNvPr id="51204" name="图片 1"/>
          <p:cNvPicPr>
            <a:picLocks noGrp="1" noChangeAspect="1"/>
          </p:cNvPicPr>
          <p:nvPr>
            <p:ph idx="1"/>
          </p:nvPr>
        </p:nvPicPr>
        <p:blipFill>
          <a:blip r:embed="rId1"/>
          <a:srcRect l="14638" t="10168" r="11285" b="11864"/>
          <a:stretch>
            <a:fillRect/>
          </a:stretch>
        </p:blipFill>
        <p:spPr>
          <a:xfrm>
            <a:off x="2135188" y="1700213"/>
            <a:ext cx="8137525" cy="3960812"/>
          </a:xfr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2156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标题 1"/>
          <p:cNvSpPr>
            <a:spLocks noGrp="1"/>
          </p:cNvSpPr>
          <p:nvPr>
            <p:ph type="title"/>
          </p:nvPr>
        </p:nvSpPr>
        <p:spPr>
          <a:xfrm>
            <a:off x="1919288" y="550863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XP(eXtreme Programming)</a:t>
            </a:r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极限编程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模型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222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0181" name="内容占位符 2"/>
          <p:cNvSpPr>
            <a:spLocks noGrp="1"/>
          </p:cNvSpPr>
          <p:nvPr>
            <p:ph idx="1"/>
          </p:nvPr>
        </p:nvSpPr>
        <p:spPr>
          <a:xfrm>
            <a:off x="1919288" y="1916113"/>
            <a:ext cx="8353425" cy="17573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Monotype Sorts" charset="0"/>
              <a:buNone/>
              <a:defRPr/>
            </a:pP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XP(</a:t>
            </a:r>
            <a:r>
              <a:rPr kumimoji="0" lang="en-US" altLang="zh-CN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eXtreme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Programming)</a:t>
            </a:r>
            <a:r>
              <a:rPr kumimoji="0" lang="zh-CN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极限编程是由</a:t>
            </a:r>
            <a:r>
              <a:rPr kumimoji="0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Kent Beck</a:t>
            </a:r>
            <a:r>
              <a:rPr kumimoji="0" lang="zh-CN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提出的一套针对业务需求和软件开发实践的规则</a:t>
            </a: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6328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标题 1"/>
          <p:cNvSpPr>
            <a:spLocks noGrp="1"/>
          </p:cNvSpPr>
          <p:nvPr>
            <p:ph type="title"/>
          </p:nvPr>
        </p:nvSpPr>
        <p:spPr>
          <a:xfrm>
            <a:off x="1919288" y="260350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极限编程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最佳实践 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325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3252" name="内容占位符 2"/>
          <p:cNvSpPr>
            <a:spLocks noGrp="1"/>
          </p:cNvSpPr>
          <p:nvPr>
            <p:ph idx="1"/>
          </p:nvPr>
        </p:nvSpPr>
        <p:spPr>
          <a:xfrm>
            <a:off x="2136775" y="1600200"/>
            <a:ext cx="8153400" cy="4495800"/>
          </a:xfrm>
        </p:spPr>
        <p:txBody>
          <a:bodyPr vert="horz" wrap="square" lIns="91440" tIns="45720" rIns="91440" bIns="45720" anchor="t" anchorCtr="0"/>
          <a:p>
            <a:pPr eaLnBrk="1" hangingPunct="1">
              <a:buClrTx/>
              <a:buSzTx/>
              <a:buFontTx/>
            </a:pPr>
            <a:endParaRPr lang="zh-CN" altLang="en-US" dirty="0"/>
          </a:p>
        </p:txBody>
      </p:sp>
      <p:pic>
        <p:nvPicPr>
          <p:cNvPr id="5325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088" y="1628775"/>
            <a:ext cx="7848600" cy="4864100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75755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标题 1"/>
          <p:cNvSpPr>
            <a:spLocks noGrp="1"/>
          </p:cNvSpPr>
          <p:nvPr>
            <p:ph type="title"/>
          </p:nvPr>
        </p:nvSpPr>
        <p:spPr>
          <a:xfrm>
            <a:off x="1847850" y="188913"/>
            <a:ext cx="8153400" cy="990600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zh-CN" altLang="zh-CN" dirty="0">
                <a:latin typeface="华文隶书" panose="02010800040101010101" pitchFamily="2" charset="-122"/>
                <a:ea typeface="华文隶书" panose="02010800040101010101" pitchFamily="2" charset="-122"/>
              </a:rPr>
              <a:t>极限编程</a:t>
            </a:r>
            <a:r>
              <a:rPr lang="zh-CN" altLang="en-US" dirty="0">
                <a:latin typeface="华文隶书" panose="02010800040101010101" pitchFamily="2" charset="-122"/>
                <a:ea typeface="华文隶书" panose="02010800040101010101" pitchFamily="2" charset="-122"/>
              </a:rPr>
              <a:t>方法的实施原则</a:t>
            </a:r>
            <a:endParaRPr lang="zh-CN" altLang="en-US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5427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t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en-US" altLang="zh-CN" sz="1400" dirty="0">
                <a:latin typeface="Arial Narrow" panose="020B0606020202030204" pitchFamily="34" charset="0"/>
              </a:rPr>
            </a:fld>
            <a:endParaRPr lang="en-US" altLang="zh-CN" sz="1400" dirty="0">
              <a:latin typeface="Arial Narrow" panose="020B0606020202030204" pitchFamily="34" charset="0"/>
            </a:endParaRPr>
          </a:p>
        </p:txBody>
      </p:sp>
      <p:sp>
        <p:nvSpPr>
          <p:cNvPr id="52229" name="内容占位符 2"/>
          <p:cNvSpPr>
            <a:spLocks noGrp="1"/>
          </p:cNvSpPr>
          <p:nvPr>
            <p:ph idx="1"/>
          </p:nvPr>
        </p:nvSpPr>
        <p:spPr>
          <a:xfrm>
            <a:off x="1992313" y="1844675"/>
            <a:ext cx="8153400" cy="1973263"/>
          </a:xfrm>
          <a:ln w="28575"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快速反馈 </a:t>
            </a: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(Rapid feedback) </a:t>
            </a:r>
            <a:endParaRPr kumimoji="0" lang="en-US" altLang="zh-CN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假设简单 </a:t>
            </a: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(Assuming simplicity) </a:t>
            </a:r>
            <a:endParaRPr kumimoji="0" lang="en-US" altLang="zh-CN" sz="36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包容变化 </a:t>
            </a:r>
            <a:r>
              <a:rPr kumimoji="0" lang="en-US" altLang="zh-CN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(Embracing change) 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endParaRPr kumimoji="0" lang="zh-CN" alt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554F731-F1D9-405D-9569-D30D95C59ADF}" type="datetime1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Tm="15630"/>
</p:sld>
</file>

<file path=ppt/tags/tag1.xml><?xml version="1.0" encoding="utf-8"?>
<p:tagLst xmlns:p="http://schemas.openxmlformats.org/presentationml/2006/main">
  <p:tag name="MH" val="20150923145228"/>
  <p:tag name="MH_LIBRARY" val="GRAPHIC"/>
  <p:tag name="MH_ORDER" val="Oval 41"/>
</p:tagLst>
</file>

<file path=ppt/tags/tag10.xml><?xml version="1.0" encoding="utf-8"?>
<p:tagLst xmlns:p="http://schemas.openxmlformats.org/presentationml/2006/main">
  <p:tag name="KSO_WM_TEMPLATE_CATEGORY" val="custom"/>
  <p:tag name="KSO_WM_TEMPLATE_INDEX" val="160112"/>
</p:tagLst>
</file>

<file path=ppt/tags/tag11.xml><?xml version="1.0" encoding="utf-8"?>
<p:tagLst xmlns:p="http://schemas.openxmlformats.org/presentationml/2006/main">
  <p:tag name="KSO_WM_UNIT_PLACING_PICTURE_USER_VIEWPORT" val="{&quot;height&quot;:3942.499212598425,&quot;width&quot;:13195}"/>
</p:tagLst>
</file>

<file path=ppt/tags/tag12.xml><?xml version="1.0" encoding="utf-8"?>
<p:tagLst xmlns:p="http://schemas.openxmlformats.org/presentationml/2006/main">
  <p:tag name="KSO_WM_TEMPLATE_CATEGORY" val="custom"/>
  <p:tag name="KSO_WM_TEMPLATE_INDEX" val="160112"/>
</p:tagLst>
</file>

<file path=ppt/tags/tag13.xml><?xml version="1.0" encoding="utf-8"?>
<p:tagLst xmlns:p="http://schemas.openxmlformats.org/presentationml/2006/main">
  <p:tag name="KSO_WM_TEMPLATE_CATEGORY" val="custom"/>
  <p:tag name="KSO_WM_TEMPLATE_INDEX" val="160112"/>
</p:tagLst>
</file>

<file path=ppt/tags/tag14.xml><?xml version="1.0" encoding="utf-8"?>
<p:tagLst xmlns:p="http://schemas.openxmlformats.org/presentationml/2006/main">
  <p:tag name="KSO_WM_TEMPLATE_CATEGORY" val="custom"/>
  <p:tag name="KSO_WM_TEMPLATE_INDEX" val="160112"/>
</p:tagLst>
</file>

<file path=ppt/tags/tag15.xml><?xml version="1.0" encoding="utf-8"?>
<p:tagLst xmlns:p="http://schemas.openxmlformats.org/presentationml/2006/main">
  <p:tag name="KSO_WM_TEMPLATE_CATEGORY" val="custom"/>
  <p:tag name="KSO_WM_TEMPLATE_INDEX" val="160112"/>
</p:tagLst>
</file>

<file path=ppt/tags/tag16.xml><?xml version="1.0" encoding="utf-8"?>
<p:tagLst xmlns:p="http://schemas.openxmlformats.org/presentationml/2006/main">
  <p:tag name="KSO_WM_TEMPLATE_CATEGORY" val="custom"/>
  <p:tag name="KSO_WM_TEMPLATE_INDEX" val="160112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13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13*f*1"/>
  <p:tag name="KSO_WM_UNIT_CLEAR" val="1"/>
  <p:tag name="KSO_WM_UNIT_LAYERLEVEL" val="1"/>
  <p:tag name="KSO_WM_UNIT_VALUE" val="198"/>
  <p:tag name="KSO_WM_UNIT_HIGHLIGHT" val="0"/>
  <p:tag name="KSO_WM_UNIT_COMPATIBLE" val="0"/>
  <p:tag name="KSO_WM_UNIT_PRESET_TEXT_INDEX" val="5"/>
  <p:tag name="KSO_WM_UNIT_PRESET_TEXT_LEN" val="232"/>
</p:tagLst>
</file>

<file path=ppt/tags/tag19.xml><?xml version="1.0" encoding="utf-8"?>
<p:tagLst xmlns:p="http://schemas.openxmlformats.org/presentationml/2006/main">
  <p:tag name="KSO_WM_TEMPLATE_CATEGORY" val="custom"/>
  <p:tag name="KSO_WM_TEMPLATE_INDEX" val="160112"/>
  <p:tag name="KSO_WM_SLIDE_ID" val="custom160112_13"/>
  <p:tag name="KSO_WM_SLIDE_INDEX" val="13"/>
  <p:tag name="KSO_WM_SLIDE_ITEM_CNT" val="1"/>
  <p:tag name="KSO_WM_SLIDE_LAYOUT" val="a_f"/>
  <p:tag name="KSO_WM_SLIDE_LAYOUT_CNT" val="1_1"/>
  <p:tag name="KSO_WM_SLIDE_TYPE" val="text"/>
  <p:tag name="KSO_WM_BEAUTIFY_FLAG" val="#wm#"/>
  <p:tag name="KSO_WM_TAG_VERSION" val="1.0"/>
  <p:tag name="KSO_WM_SLIDE_POSITION" val="66*106"/>
  <p:tag name="KSO_WM_SLIDE_SIZE" val="828*380"/>
</p:tagLst>
</file>

<file path=ppt/tags/tag2.xml><?xml version="1.0" encoding="utf-8"?>
<p:tagLst xmlns:p="http://schemas.openxmlformats.org/presentationml/2006/main">
  <p:tag name="MH" val="20150923145228"/>
  <p:tag name="MH_LIBRARY" val="GRAPHIC"/>
  <p:tag name="MH_ORDER" val="Oval 28"/>
</p:tagLst>
</file>

<file path=ppt/tags/tag20.xml><?xml version="1.0" encoding="utf-8"?>
<p:tagLst xmlns:p="http://schemas.openxmlformats.org/presentationml/2006/main">
  <p:tag name="KSO_WM_TEMPLATE_CATEGORY" val="custom"/>
  <p:tag name="KSO_WM_TEMPLATE_INDEX" val="160112"/>
</p:tagLst>
</file>

<file path=ppt/tags/tag21.xml><?xml version="1.0" encoding="utf-8"?>
<p:tagLst xmlns:p="http://schemas.openxmlformats.org/presentationml/2006/main">
  <p:tag name="KSO_WM_TEMPLATE_CATEGORY" val="custom"/>
  <p:tag name="KSO_WM_TEMPLATE_INDEX" val="160112"/>
</p:tagLst>
</file>

<file path=ppt/tags/tag22.xml><?xml version="1.0" encoding="utf-8"?>
<p:tagLst xmlns:p="http://schemas.openxmlformats.org/presentationml/2006/main">
  <p:tag name="KSO_WM_TEMPLATE_CATEGORY" val="custom"/>
  <p:tag name="KSO_WM_TEMPLATE_INDEX" val="160112"/>
</p:tagLst>
</file>

<file path=ppt/tags/tag23.xml><?xml version="1.0" encoding="utf-8"?>
<p:tagLst xmlns:p="http://schemas.openxmlformats.org/presentationml/2006/main">
  <p:tag name="KSO_WM_TEMPLATE_CATEGORY" val="custom"/>
  <p:tag name="KSO_WM_TEMPLATE_INDEX" val="160112"/>
</p:tagLst>
</file>

<file path=ppt/tags/tag24.xml><?xml version="1.0" encoding="utf-8"?>
<p:tagLst xmlns:p="http://schemas.openxmlformats.org/presentationml/2006/main">
  <p:tag name="KSO_WM_TEMPLATE_CATEGORY" val="custom"/>
  <p:tag name="KSO_WM_TEMPLATE_INDEX" val="160112"/>
</p:tagLst>
</file>

<file path=ppt/tags/tag25.xml><?xml version="1.0" encoding="utf-8"?>
<p:tagLst xmlns:p="http://schemas.openxmlformats.org/presentationml/2006/main">
  <p:tag name="MH" val="20150922145742"/>
  <p:tag name="MH_LIBRARY" val="GRAPHIC"/>
  <p:tag name="MH_TYPE" val="PageTitle"/>
  <p:tag name="MH_ORDER" val="PageTitle"/>
  <p:tag name="KSO_WM_TAG_VERSION" val="1.0"/>
  <p:tag name="KSO_WM_BEAUTIFY_FLAG" val="#wm#"/>
  <p:tag name="KSO_WM_UNIT_TYPE" val="i"/>
  <p:tag name="KSO_WM_UNIT_ID" val="custom160112_27*i*0"/>
  <p:tag name="KSO_WM_TEMPLATE_CATEGORY" val="custom"/>
  <p:tag name="KSO_WM_TEMPLATE_INDEX" val="160112"/>
  <p:tag name="KSO_WM_UNIT_INDEX" val="0"/>
</p:tagLst>
</file>

<file path=ppt/tags/tag26.xml><?xml version="1.0" encoding="utf-8"?>
<p:tagLst xmlns:p="http://schemas.openxmlformats.org/presentationml/2006/main">
  <p:tag name="MH" val="20150922145742"/>
  <p:tag name="MH_LIBRARY" val="GRAPHIC"/>
  <p:tag name="MH_TYPE" val="Other"/>
  <p:tag name="MH_ORDER" val="1"/>
  <p:tag name="KSO_WM_TAG_VERSION" val="1.0"/>
  <p:tag name="KSO_WM_BEAUTIFY_FLAG" val="#wm#"/>
  <p:tag name="KSO_WM_UNIT_TYPE" val="i"/>
  <p:tag name="KSO_WM_UNIT_ID" val="custom160112_27*i*1"/>
  <p:tag name="KSO_WM_TEMPLATE_CATEGORY" val="custom"/>
  <p:tag name="KSO_WM_TEMPLATE_INDEX" val="160112"/>
  <p:tag name="KSO_WM_UNIT_INDEX" val="1"/>
</p:tagLst>
</file>

<file path=ppt/tags/tag27.xml><?xml version="1.0" encoding="utf-8"?>
<p:tagLst xmlns:p="http://schemas.openxmlformats.org/presentationml/2006/main">
  <p:tag name="MH" val="20150922145742"/>
  <p:tag name="MH_LIBRARY" val="GRAPHIC"/>
  <p:tag name="MH_TYPE" val="Other"/>
  <p:tag name="MH_ORDER" val="2"/>
  <p:tag name="KSO_WM_TAG_VERSION" val="1.0"/>
  <p:tag name="KSO_WM_BEAUTIFY_FLAG" val="#wm#"/>
  <p:tag name="KSO_WM_UNIT_TYPE" val="i"/>
  <p:tag name="KSO_WM_UNIT_ID" val="custom160112_27*i*2"/>
  <p:tag name="KSO_WM_TEMPLATE_CATEGORY" val="custom"/>
  <p:tag name="KSO_WM_TEMPLATE_INDEX" val="160112"/>
  <p:tag name="KSO_WM_UNIT_INDEX" val="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27*f*1"/>
  <p:tag name="KSO_WM_UNIT_CLEAR" val="1"/>
  <p:tag name="KSO_WM_UNIT_LAYERLEVEL" val="1"/>
  <p:tag name="KSO_WM_UNIT_VALUE" val="144"/>
  <p:tag name="KSO_WM_UNIT_HIGHLIGHT" val="0"/>
  <p:tag name="KSO_WM_UNIT_COMPATIBLE" val="0"/>
  <p:tag name="KSO_WM_UNIT_PRESET_TEXT_INDEX" val="5"/>
  <p:tag name="KSO_WM_UNIT_PRESET_TEXT_LEN" val="232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27*a*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PRESET_TEXT_INDEX" val="3"/>
  <p:tag name="KSO_WM_UNIT_PRESET_TEXT_LEN" val="21"/>
</p:tagLst>
</file>

<file path=ppt/tags/tag3.xml><?xml version="1.0" encoding="utf-8"?>
<p:tagLst xmlns:p="http://schemas.openxmlformats.org/presentationml/2006/main">
  <p:tag name="MH" val="20150923145228"/>
  <p:tag name="MH_LIBRARY" val="GRAPHIC"/>
  <p:tag name="MH_ORDER" val="Oval 6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d"/>
  <p:tag name="KSO_WM_UNIT_INDEX" val="1"/>
  <p:tag name="KSO_WM_UNIT_ID" val="custom160112_27*d*1"/>
  <p:tag name="KSO_WM_UNIT_CLEAR" val="0"/>
  <p:tag name="KSO_WM_UNIT_LAYERLEVEL" val="1"/>
  <p:tag name="KSO_WM_UNIT_VALUE" val="912*912"/>
  <p:tag name="KSO_WM_UNIT_HIGHLIGHT" val="0"/>
  <p:tag name="KSO_WM_UNIT_COMPATIBLE" val="0"/>
</p:tagLst>
</file>

<file path=ppt/tags/tag31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50922145742"/>
  <p:tag name="MH_LIBRARY" val="GRAPHIC"/>
  <p:tag name="KSO_WM_TEMPLATE_CATEGORY" val="custom"/>
  <p:tag name="KSO_WM_TEMPLATE_INDEX" val="160112"/>
  <p:tag name="KSO_WM_SLIDE_ID" val="custom160112_27"/>
  <p:tag name="KSO_WM_SLIDE_INDEX" val="27"/>
  <p:tag name="KSO_WM_SLIDE_ITEM_CNT" val="2"/>
  <p:tag name="KSO_WM_SLIDE_LAYOUT" val="a_f_d"/>
  <p:tag name="KSO_WM_SLIDE_LAYOUT_CNT" val="1_1_1"/>
  <p:tag name="KSO_WM_SLIDE_TYPE" val="text"/>
  <p:tag name="KSO_WM_BEAUTIFY_FLAG" val="#wm#"/>
  <p:tag name="KSO_WM_TAG_VERSION" val="1.0"/>
  <p:tag name="KSO_WM_SLIDE_POSITION" val="110*61"/>
  <p:tag name="KSO_WM_SLIDE_SIZE" val="676*427"/>
</p:tagLst>
</file>

<file path=ppt/tags/tag32.xml><?xml version="1.0" encoding="utf-8"?>
<p:tagLst xmlns:p="http://schemas.openxmlformats.org/presentationml/2006/main">
  <p:tag name="KSO_WM_TEMPLATE_CATEGORY" val="custom"/>
  <p:tag name="KSO_WM_TEMPLATE_INDEX" val="160112"/>
</p:tagLst>
</file>

<file path=ppt/tags/tag33.xml><?xml version="1.0" encoding="utf-8"?>
<p:tagLst xmlns:p="http://schemas.openxmlformats.org/presentationml/2006/main">
  <p:tag name="KSO_WM_TEMPLATE_CATEGORY" val="custom"/>
  <p:tag name="KSO_WM_TEMPLATE_INDEX" val="160112"/>
</p:tagLst>
</file>

<file path=ppt/tags/tag34.xml><?xml version="1.0" encoding="utf-8"?>
<p:tagLst xmlns:p="http://schemas.openxmlformats.org/presentationml/2006/main">
  <p:tag name="KSO_WM_TEMPLATE_CATEGORY" val="custom"/>
  <p:tag name="KSO_WM_TEMPLATE_INDEX" val="160112"/>
</p:tagLst>
</file>

<file path=ppt/tags/tag35.xml><?xml version="1.0" encoding="utf-8"?>
<p:tagLst xmlns:p="http://schemas.openxmlformats.org/presentationml/2006/main">
  <p:tag name="KSO_WM_TEMPLATE_CATEGORY" val="custom"/>
  <p:tag name="KSO_WM_TEMPLATE_INDEX" val="160112"/>
</p:tagLst>
</file>

<file path=ppt/tags/tag36.xml><?xml version="1.0" encoding="utf-8"?>
<p:tagLst xmlns:p="http://schemas.openxmlformats.org/presentationml/2006/main">
  <p:tag name="KSO_WM_TEMPLATE_CATEGORY" val="custom"/>
  <p:tag name="KSO_WM_TEMPLATE_INDEX" val="160112"/>
</p:tagLst>
</file>

<file path=ppt/tags/tag37.xml><?xml version="1.0" encoding="utf-8"?>
<p:tagLst xmlns:p="http://schemas.openxmlformats.org/presentationml/2006/main">
  <p:tag name="KSO_WM_TEMPLATE_CATEGORY" val="custom"/>
  <p:tag name="KSO_WM_TEMPLATE_INDEX" val="160112"/>
</p:tagLst>
</file>

<file path=ppt/tags/tag38.xml><?xml version="1.0" encoding="utf-8"?>
<p:tagLst xmlns:p="http://schemas.openxmlformats.org/presentationml/2006/main">
  <p:tag name="KSO_WM_TEMPLATE_CATEGORY" val="custom"/>
  <p:tag name="KSO_WM_TEMPLATE_INDEX" val="160112"/>
</p:tagLst>
</file>

<file path=ppt/tags/tag39.xml><?xml version="1.0" encoding="utf-8"?>
<p:tagLst xmlns:p="http://schemas.openxmlformats.org/presentationml/2006/main">
  <p:tag name="KSO_WM_TEMPLATE_CATEGORY" val="custom"/>
  <p:tag name="KSO_WM_TEMPLATE_INDEX" val="160112"/>
</p:tagLst>
</file>

<file path=ppt/tags/tag4.xml><?xml version="1.0" encoding="utf-8"?>
<p:tagLst xmlns:p="http://schemas.openxmlformats.org/presentationml/2006/main">
  <p:tag name="MH" val="20150923145228"/>
  <p:tag name="MH_LIBRARY" val="GRAPHIC"/>
  <p:tag name="MH_ORDER" val="Oval 7"/>
</p:tagLst>
</file>

<file path=ppt/tags/tag40.xml><?xml version="1.0" encoding="utf-8"?>
<p:tagLst xmlns:p="http://schemas.openxmlformats.org/presentationml/2006/main">
  <p:tag name="KSO_WM_TEMPLATE_CATEGORY" val="custom"/>
  <p:tag name="KSO_WM_TEMPLATE_INDEX" val="160112"/>
</p:tagLst>
</file>

<file path=ppt/tags/tag41.xml><?xml version="1.0" encoding="utf-8"?>
<p:tagLst xmlns:p="http://schemas.openxmlformats.org/presentationml/2006/main">
  <p:tag name="KSO_WM_TEMPLATE_CATEGORY" val="custom"/>
  <p:tag name="KSO_WM_TEMPLATE_INDEX" val="160112"/>
</p:tagLst>
</file>

<file path=ppt/tags/tag42.xml><?xml version="1.0" encoding="utf-8"?>
<p:tagLst xmlns:p="http://schemas.openxmlformats.org/presentationml/2006/main">
  <p:tag name="KSO_WM_TEMPLATE_CATEGORY" val="custom"/>
  <p:tag name="KSO_WM_TEMPLATE_INDEX" val="160112"/>
</p:tagLst>
</file>

<file path=ppt/tags/tag43.xml><?xml version="1.0" encoding="utf-8"?>
<p:tagLst xmlns:p="http://schemas.openxmlformats.org/presentationml/2006/main">
  <p:tag name="KSO_WM_TEMPLATE_CATEGORY" val="custom"/>
  <p:tag name="KSO_WM_TEMPLATE_INDEX" val="160112"/>
</p:tagLst>
</file>

<file path=ppt/tags/tag44.xml><?xml version="1.0" encoding="utf-8"?>
<p:tagLst xmlns:p="http://schemas.openxmlformats.org/presentationml/2006/main">
  <p:tag name="KSO_WM_TEMPLATE_CATEGORY" val="custom"/>
  <p:tag name="KSO_WM_TEMPLATE_INDEX" val="160112"/>
</p:tagLst>
</file>

<file path=ppt/tags/tag45.xml><?xml version="1.0" encoding="utf-8"?>
<p:tagLst xmlns:p="http://schemas.openxmlformats.org/presentationml/2006/main">
  <p:tag name="KSO_WM_TEMPLATE_CATEGORY" val="custom"/>
  <p:tag name="KSO_WM_TEMPLATE_INDEX" val="160112"/>
</p:tagLst>
</file>

<file path=ppt/tags/tag46.xml><?xml version="1.0" encoding="utf-8"?>
<p:tagLst xmlns:p="http://schemas.openxmlformats.org/presentationml/2006/main">
  <p:tag name="KSO_WM_TEMPLATE_CATEGORY" val="custom"/>
  <p:tag name="KSO_WM_TEMPLATE_INDEX" val="160112"/>
</p:tagLst>
</file>

<file path=ppt/tags/tag47.xml><?xml version="1.0" encoding="utf-8"?>
<p:tagLst xmlns:p="http://schemas.openxmlformats.org/presentationml/2006/main">
  <p:tag name="KSO_WM_TEMPLATE_CATEGORY" val="custom"/>
  <p:tag name="KSO_WM_TEMPLATE_INDEX" val="160112"/>
</p:tagLst>
</file>

<file path=ppt/tags/tag48.xml><?xml version="1.0" encoding="utf-8"?>
<p:tagLst xmlns:p="http://schemas.openxmlformats.org/presentationml/2006/main">
  <p:tag name="KSO_WM_TEMPLATE_CATEGORY" val="custom"/>
  <p:tag name="KSO_WM_TEMPLATE_INDEX" val="160112"/>
</p:tagLst>
</file>

<file path=ppt/tags/tag49.xml><?xml version="1.0" encoding="utf-8"?>
<p:tagLst xmlns:p="http://schemas.openxmlformats.org/presentationml/2006/main">
  <p:tag name="KSO_WM_TEMPLATE_CATEGORY" val="custom"/>
  <p:tag name="KSO_WM_TEMPLATE_INDEX" val="160112"/>
</p:tagLst>
</file>

<file path=ppt/tags/tag5.xml><?xml version="1.0" encoding="utf-8"?>
<p:tagLst xmlns:p="http://schemas.openxmlformats.org/presentationml/2006/main">
  <p:tag name="MH" val="20150923145228"/>
  <p:tag name="MH_LIBRARY" val="GRAPHIC"/>
  <p:tag name="MH_ORDER" val="Oval 8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d"/>
  <p:tag name="KSO_WM_UNIT_INDEX" val="1"/>
  <p:tag name="KSO_WM_UNIT_ID" val="custom160112_4*d*1"/>
  <p:tag name="KSO_WM_UNIT_CLEAR" val="0"/>
  <p:tag name="KSO_WM_UNIT_LAYERLEVEL" val="1"/>
  <p:tag name="KSO_WM_UNIT_VALUE" val="1500*1713"/>
  <p:tag name="KSO_WM_UNIT_HIGHLIGHT" val="0"/>
  <p:tag name="KSO_WM_UNIT_COMPATIBLE" val="0"/>
</p:tagLst>
</file>

<file path=ppt/tags/tag52.xml><?xml version="1.0" encoding="utf-8"?>
<p:tagLst xmlns:p="http://schemas.openxmlformats.org/presentationml/2006/main">
  <p:tag name="KSO_WM_TEMPLATE_CATEGORY" val="custom"/>
  <p:tag name="KSO_WM_TEMPLATE_INDEX" val="160112"/>
  <p:tag name="KSO_WM_TAG_VERSION" val="1.0"/>
  <p:tag name="KSO_WM_SLIDE_ID" val="custom160112_4"/>
  <p:tag name="KSO_WM_SLIDE_INDEX" val="4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66*58"/>
  <p:tag name="KSO_WM_SLIDE_SIZE" val="828*426"/>
</p:tagLst>
</file>

<file path=ppt/tags/tag53.xml><?xml version="1.0" encoding="utf-8"?>
<p:tagLst xmlns:p="http://schemas.openxmlformats.org/presentationml/2006/main">
  <p:tag name="KSO_WM_TEMPLATE_CATEGORY" val="custom"/>
  <p:tag name="KSO_WM_TEMPLATE_INDEX" val="160112"/>
</p:tagLst>
</file>

<file path=ppt/tags/tag54.xml><?xml version="1.0" encoding="utf-8"?>
<p:tagLst xmlns:p="http://schemas.openxmlformats.org/presentationml/2006/main">
  <p:tag name="KSO_WM_TEMPLATE_CATEGORY" val="custom"/>
  <p:tag name="KSO_WM_TEMPLATE_INDEX" val="160112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d"/>
  <p:tag name="KSO_WM_UNIT_INDEX" val="1"/>
  <p:tag name="KSO_WM_UNIT_ID" val="custom160112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58.xml><?xml version="1.0" encoding="utf-8"?>
<p:tagLst xmlns:p="http://schemas.openxmlformats.org/presentationml/2006/main">
  <p:tag name="KSO_WM_TEMPLATE_CATEGORY" val="custom"/>
  <p:tag name="KSO_WM_TEMPLATE_INDEX" val="160112"/>
  <p:tag name="KSO_WM_TAG_VERSION" val="1.0"/>
  <p:tag name="KSO_WM_SLIDE_ID" val="custom160112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6"/>
  <p:tag name="KSO_WM_SLIDE_SIZE" val="715*418"/>
</p:tagLst>
</file>

<file path=ppt/tags/tag59.xml><?xml version="1.0" encoding="utf-8"?>
<p:tagLst xmlns:p="http://schemas.openxmlformats.org/presentationml/2006/main">
  <p:tag name="KSO_WM_TEMPLATE_CATEGORY" val="custom"/>
  <p:tag name="KSO_WM_TEMPLATE_INDEX" val="160112"/>
</p:tagLst>
</file>

<file path=ppt/tags/tag6.xml><?xml version="1.0" encoding="utf-8"?>
<p:tagLst xmlns:p="http://schemas.openxmlformats.org/presentationml/2006/main">
  <p:tag name="MH" val="20150923145228"/>
  <p:tag name="MH_LIBRARY" val="GRAPHIC"/>
  <p:tag name="MH_ORDER" val="Oval 9"/>
</p:tagLst>
</file>

<file path=ppt/tags/tag60.xml><?xml version="1.0" encoding="utf-8"?>
<p:tagLst xmlns:p="http://schemas.openxmlformats.org/presentationml/2006/main">
  <p:tag name="KSO_WM_TEMPLATE_CATEGORY" val="custom"/>
  <p:tag name="KSO_WM_TEMPLATE_INDEX" val="160112"/>
</p:tagLst>
</file>

<file path=ppt/tags/tag61.xml><?xml version="1.0" encoding="utf-8"?>
<p:tagLst xmlns:p="http://schemas.openxmlformats.org/presentationml/2006/main">
  <p:tag name="KSO_WM_TEMPLATE_CATEGORY" val="custom"/>
  <p:tag name="KSO_WM_TEMPLATE_INDEX" val="160112"/>
</p:tagLst>
</file>

<file path=ppt/tags/tag62.xml><?xml version="1.0" encoding="utf-8"?>
<p:tagLst xmlns:p="http://schemas.openxmlformats.org/presentationml/2006/main">
  <p:tag name="KSO_WM_TEMPLATE_CATEGORY" val="custom"/>
  <p:tag name="KSO_WM_TEMPLATE_INDEX" val="160112"/>
</p:tagLst>
</file>

<file path=ppt/tags/tag63.xml><?xml version="1.0" encoding="utf-8"?>
<p:tagLst xmlns:p="http://schemas.openxmlformats.org/presentationml/2006/main">
  <p:tag name="KSO_WM_TEMPLATE_CATEGORY" val="custom"/>
  <p:tag name="KSO_WM_TEMPLATE_INDEX" val="160112"/>
</p:tagLst>
</file>

<file path=ppt/tags/tag64.xml><?xml version="1.0" encoding="utf-8"?>
<p:tagLst xmlns:p="http://schemas.openxmlformats.org/presentationml/2006/main">
  <p:tag name="KSO_WM_TEMPLATE_CATEGORY" val="custom"/>
  <p:tag name="KSO_WM_TEMPLATE_INDEX" val="160112"/>
</p:tagLst>
</file>

<file path=ppt/tags/tag65.xml><?xml version="1.0" encoding="utf-8"?>
<p:tagLst xmlns:p="http://schemas.openxmlformats.org/presentationml/2006/main">
  <p:tag name="KSO_WM_TEMPLATE_CATEGORY" val="custom"/>
  <p:tag name="KSO_WM_TEMPLATE_INDEX" val="160112"/>
</p:tagLst>
</file>

<file path=ppt/tags/tag66.xml><?xml version="1.0" encoding="utf-8"?>
<p:tagLst xmlns:p="http://schemas.openxmlformats.org/presentationml/2006/main">
  <p:tag name="KSO_WM_TEMPLATE_CATEGORY" val="custom"/>
  <p:tag name="KSO_WM_TEMPLATE_INDEX" val="160112"/>
</p:tagLst>
</file>

<file path=ppt/tags/tag67.xml><?xml version="1.0" encoding="utf-8"?>
<p:tagLst xmlns:p="http://schemas.openxmlformats.org/presentationml/2006/main">
  <p:tag name="KSO_WM_TEMPLATE_CATEGORY" val="custom"/>
  <p:tag name="KSO_WM_TEMPLATE_INDEX" val="160112"/>
</p:tagLst>
</file>

<file path=ppt/tags/tag68.xml><?xml version="1.0" encoding="utf-8"?>
<p:tagLst xmlns:p="http://schemas.openxmlformats.org/presentationml/2006/main">
  <p:tag name="KSO_WM_TEMPLATE_CATEGORY" val="custom"/>
  <p:tag name="KSO_WM_TEMPLATE_INDEX" val="160112"/>
</p:tagLst>
</file>

<file path=ppt/tags/tag69.xml><?xml version="1.0" encoding="utf-8"?>
<p:tagLst xmlns:p="http://schemas.openxmlformats.org/presentationml/2006/main">
  <p:tag name="KSO_WM_TEMPLATE_CATEGORY" val="custom"/>
  <p:tag name="KSO_WM_TEMPLATE_INDEX" val="160112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112"/>
</p:tagLst>
</file>

<file path=ppt/tags/tag70.xml><?xml version="1.0" encoding="utf-8"?>
<p:tagLst xmlns:p="http://schemas.openxmlformats.org/presentationml/2006/main">
  <p:tag name="KSO_WM_TEMPLATE_CATEGORY" val="custom"/>
  <p:tag name="KSO_WM_TEMPLATE_INDEX" val="160112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d"/>
  <p:tag name="KSO_WM_UNIT_INDEX" val="1"/>
  <p:tag name="KSO_WM_UNIT_ID" val="custom160112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ags/tag7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74.xml><?xml version="1.0" encoding="utf-8"?>
<p:tagLst xmlns:p="http://schemas.openxmlformats.org/presentationml/2006/main">
  <p:tag name="KSO_WM_TEMPLATE_CATEGORY" val="custom"/>
  <p:tag name="KSO_WM_TEMPLATE_INDEX" val="160112"/>
  <p:tag name="KSO_WM_TAG_VERSION" val="1.0"/>
  <p:tag name="KSO_WM_SLIDE_ID" val="custom160112_5"/>
  <p:tag name="KSO_WM_SLIDE_INDEX" val="5"/>
  <p:tag name="KSO_WM_SLIDE_ITEM_CNT" val="3"/>
  <p:tag name="KSO_WM_SLIDE_LAYOUT" val="a_f_d"/>
  <p:tag name="KSO_WM_SLIDE_LAYOUT_CNT" val="1_1_1"/>
  <p:tag name="KSO_WM_SLIDE_TYPE" val="text"/>
  <p:tag name="KSO_WM_BEAUTIFY_FLAG" val="#wm#"/>
  <p:tag name="KSO_WM_SLIDE_POSITION" val="122*106"/>
  <p:tag name="KSO_WM_SLIDE_SIZE" val="715*418"/>
</p:tagLst>
</file>

<file path=ppt/tags/tag7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13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13*f*1"/>
  <p:tag name="KSO_WM_UNIT_CLEAR" val="1"/>
  <p:tag name="KSO_WM_UNIT_LAYERLEVEL" val="1"/>
  <p:tag name="KSO_WM_UNIT_VALUE" val="198"/>
  <p:tag name="KSO_WM_UNIT_HIGHLIGHT" val="0"/>
  <p:tag name="KSO_WM_UNIT_COMPATIBLE" val="0"/>
  <p:tag name="KSO_WM_UNIT_PRESET_TEXT_INDEX" val="5"/>
  <p:tag name="KSO_WM_UNIT_PRESET_TEXT_LEN" val="232"/>
</p:tagLst>
</file>

<file path=ppt/tags/tag77.xml><?xml version="1.0" encoding="utf-8"?>
<p:tagLst xmlns:p="http://schemas.openxmlformats.org/presentationml/2006/main">
  <p:tag name="KSO_WM_TEMPLATE_CATEGORY" val="custom"/>
  <p:tag name="KSO_WM_TEMPLATE_INDEX" val="160112"/>
  <p:tag name="KSO_WM_SLIDE_ID" val="custom160112_13"/>
  <p:tag name="KSO_WM_SLIDE_INDEX" val="13"/>
  <p:tag name="KSO_WM_SLIDE_ITEM_CNT" val="1"/>
  <p:tag name="KSO_WM_SLIDE_LAYOUT" val="a_f"/>
  <p:tag name="KSO_WM_SLIDE_LAYOUT_CNT" val="1_1"/>
  <p:tag name="KSO_WM_SLIDE_TYPE" val="text"/>
  <p:tag name="KSO_WM_BEAUTIFY_FLAG" val="#wm#"/>
  <p:tag name="KSO_WM_TAG_VERSION" val="1.0"/>
  <p:tag name="KSO_WM_SLIDE_POSITION" val="66*106"/>
  <p:tag name="KSO_WM_SLIDE_SIZE" val="828*380"/>
</p:tagLst>
</file>

<file path=ppt/tags/tag78.xml><?xml version="1.0" encoding="utf-8"?>
<p:tagLst xmlns:p="http://schemas.openxmlformats.org/presentationml/2006/main">
  <p:tag name="KSO_WM_TEMPLATE_CATEGORY" val="custom"/>
  <p:tag name="KSO_WM_TEMPLATE_INDEX" val="160112"/>
</p:tagLst>
</file>

<file path=ppt/tags/tag7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13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112"/>
</p:tagLst>
</file>

<file path=ppt/tags/tag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13*f*1"/>
  <p:tag name="KSO_WM_UNIT_CLEAR" val="1"/>
  <p:tag name="KSO_WM_UNIT_LAYERLEVEL" val="1"/>
  <p:tag name="KSO_WM_UNIT_VALUE" val="198"/>
  <p:tag name="KSO_WM_UNIT_HIGHLIGHT" val="0"/>
  <p:tag name="KSO_WM_UNIT_COMPATIBLE" val="0"/>
  <p:tag name="KSO_WM_UNIT_PRESET_TEXT_INDEX" val="5"/>
  <p:tag name="KSO_WM_UNIT_PRESET_TEXT_LEN" val="232"/>
</p:tagLst>
</file>

<file path=ppt/tags/tag81.xml><?xml version="1.0" encoding="utf-8"?>
<p:tagLst xmlns:p="http://schemas.openxmlformats.org/presentationml/2006/main">
  <p:tag name="KSO_WM_TEMPLATE_CATEGORY" val="custom"/>
  <p:tag name="KSO_WM_TEMPLATE_INDEX" val="160112"/>
  <p:tag name="KSO_WM_SLIDE_ID" val="custom160112_13"/>
  <p:tag name="KSO_WM_SLIDE_INDEX" val="13"/>
  <p:tag name="KSO_WM_SLIDE_ITEM_CNT" val="1"/>
  <p:tag name="KSO_WM_SLIDE_LAYOUT" val="a_f"/>
  <p:tag name="KSO_WM_SLIDE_LAYOUT_CNT" val="1_1"/>
  <p:tag name="KSO_WM_SLIDE_TYPE" val="text"/>
  <p:tag name="KSO_WM_BEAUTIFY_FLAG" val="#wm#"/>
  <p:tag name="KSO_WM_TAG_VERSION" val="1.0"/>
  <p:tag name="KSO_WM_SLIDE_POSITION" val="66*106"/>
  <p:tag name="KSO_WM_SLIDE_SIZE" val="828*380"/>
</p:tagLst>
</file>

<file path=ppt/tags/tag8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a"/>
  <p:tag name="KSO_WM_UNIT_INDEX" val="1"/>
  <p:tag name="KSO_WM_UNIT_ID" val="custom160112_13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2"/>
  <p:tag name="KSO_WM_UNIT_TYPE" val="f"/>
  <p:tag name="KSO_WM_UNIT_INDEX" val="1"/>
  <p:tag name="KSO_WM_UNIT_ID" val="custom160112_13*f*1"/>
  <p:tag name="KSO_WM_UNIT_CLEAR" val="1"/>
  <p:tag name="KSO_WM_UNIT_LAYERLEVEL" val="1"/>
  <p:tag name="KSO_WM_UNIT_VALUE" val="198"/>
  <p:tag name="KSO_WM_UNIT_HIGHLIGHT" val="0"/>
  <p:tag name="KSO_WM_UNIT_COMPATIBLE" val="0"/>
  <p:tag name="KSO_WM_UNIT_PRESET_TEXT_INDEX" val="5"/>
  <p:tag name="KSO_WM_UNIT_PRESET_TEXT_LEN" val="232"/>
</p:tagLst>
</file>

<file path=ppt/tags/tag84.xml><?xml version="1.0" encoding="utf-8"?>
<p:tagLst xmlns:p="http://schemas.openxmlformats.org/presentationml/2006/main">
  <p:tag name="KSO_WM_TEMPLATE_CATEGORY" val="custom"/>
  <p:tag name="KSO_WM_TEMPLATE_INDEX" val="160112"/>
  <p:tag name="KSO_WM_SLIDE_ID" val="custom160112_13"/>
  <p:tag name="KSO_WM_SLIDE_INDEX" val="13"/>
  <p:tag name="KSO_WM_SLIDE_ITEM_CNT" val="1"/>
  <p:tag name="KSO_WM_SLIDE_LAYOUT" val="a_f"/>
  <p:tag name="KSO_WM_SLIDE_LAYOUT_CNT" val="1_1"/>
  <p:tag name="KSO_WM_SLIDE_TYPE" val="text"/>
  <p:tag name="KSO_WM_BEAUTIFY_FLAG" val="#wm#"/>
  <p:tag name="KSO_WM_TAG_VERSION" val="1.0"/>
  <p:tag name="KSO_WM_SLIDE_POSITION" val="66*106"/>
  <p:tag name="KSO_WM_SLIDE_SIZE" val="828*380"/>
</p:tagLst>
</file>

<file path=ppt/tags/tag85.xml><?xml version="1.0" encoding="utf-8"?>
<p:tagLst xmlns:p="http://schemas.openxmlformats.org/presentationml/2006/main">
  <p:tag name="TIMING" val="|6.3|4.2|5.5"/>
</p:tagLst>
</file>

<file path=ppt/tags/tag86.xml><?xml version="1.0" encoding="utf-8"?>
<p:tagLst xmlns:p="http://schemas.openxmlformats.org/presentationml/2006/main">
  <p:tag name="TIMING" val="|1.5|1.2|0.8|0.9|0.7"/>
</p:tagLst>
</file>

<file path=ppt/tags/tag87.xml><?xml version="1.0" encoding="utf-8"?>
<p:tagLst xmlns:p="http://schemas.openxmlformats.org/presentationml/2006/main">
  <p:tag name="TIMING" val="|35.4|27.4|7.3|31.9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TIMING" val="|4.1|11.2|2.8"/>
</p:tagLst>
</file>

<file path=ppt/tags/tag9.xml><?xml version="1.0" encoding="utf-8"?>
<p:tagLst xmlns:p="http://schemas.openxmlformats.org/presentationml/2006/main">
  <p:tag name="KSO_WM_TEMPLATE_THUMBS_INDEX" val="1、4、5、9、12、13、17、25、27、28、29、30"/>
  <p:tag name="KSO_WM_TEMPLATE_CATEGORY" val="custom"/>
  <p:tag name="KSO_WM_TEMPLATE_INDEX" val="160112"/>
  <p:tag name="KSO_WM_BEAUTIFY_FLAG" val="#wm#"/>
  <p:tag name="KSO_WM_TAG_VERSION" val="1.0"/>
</p:tagLst>
</file>

<file path=ppt/tags/tag90.xml><?xml version="1.0" encoding="utf-8"?>
<p:tagLst xmlns:p="http://schemas.openxmlformats.org/presentationml/2006/main">
  <p:tag name="TIMING" val="|20.1"/>
</p:tagLst>
</file>

<file path=ppt/tags/tag91.xml><?xml version="1.0" encoding="utf-8"?>
<p:tagLst xmlns:p="http://schemas.openxmlformats.org/presentationml/2006/main">
  <p:tag name="KSO_WPP_MARK_KEY" val="7eef4845-101a-485e-a4c4-1e23a288c7c7"/>
  <p:tag name="COMMONDATA" val="eyJoZGlkIjoiZWY2N2NjNmM2ZmE2Mzg0ZDc0NDZjMjY1NzJjY2JmM2MifQ=="/>
</p:tagLst>
</file>

<file path=ppt/theme/theme1.xml><?xml version="1.0" encoding="utf-8"?>
<a:theme xmlns:a="http://schemas.openxmlformats.org/drawingml/2006/main" name="2_Office 主题">
  <a:themeElements>
    <a:clrScheme name="自定义 266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DA4654"/>
      </a:accent1>
      <a:accent2>
        <a:srgbClr val="EA9B26"/>
      </a:accent2>
      <a:accent3>
        <a:srgbClr val="D36D8D"/>
      </a:accent3>
      <a:accent4>
        <a:srgbClr val="D46E5A"/>
      </a:accent4>
      <a:accent5>
        <a:srgbClr val="00B0F0"/>
      </a:accent5>
      <a:accent6>
        <a:srgbClr val="82C836"/>
      </a:accent6>
      <a:hlink>
        <a:srgbClr val="FCCF86"/>
      </a:hlink>
      <a:folHlink>
        <a:srgbClr val="AA5ED4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3759</Words>
  <Application>WPS 演示</Application>
  <PresentationFormat>宽屏</PresentationFormat>
  <Paragraphs>1385</Paragraphs>
  <Slides>108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108</vt:i4>
      </vt:variant>
    </vt:vector>
  </HeadingPairs>
  <TitlesOfParts>
    <vt:vector size="143" baseType="lpstr">
      <vt:lpstr>Arial</vt:lpstr>
      <vt:lpstr>宋体</vt:lpstr>
      <vt:lpstr>Wingdings</vt:lpstr>
      <vt:lpstr>Broadway BT</vt:lpstr>
      <vt:lpstr>汉仪丫丫体简</vt:lpstr>
      <vt:lpstr>Verdana</vt:lpstr>
      <vt:lpstr>Wingdings 2</vt:lpstr>
      <vt:lpstr>华文隶书</vt:lpstr>
      <vt:lpstr>黑体</vt:lpstr>
      <vt:lpstr>Arial Narrow</vt:lpstr>
      <vt:lpstr>华文琥珀</vt:lpstr>
      <vt:lpstr>Monotype Sorts</vt:lpstr>
      <vt:lpstr>Wingdings</vt:lpstr>
      <vt:lpstr>微软雅黑</vt:lpstr>
      <vt:lpstr>Times New Roman</vt:lpstr>
      <vt:lpstr>华文新魏</vt:lpstr>
      <vt:lpstr>Arial Unicode MS</vt:lpstr>
      <vt:lpstr>Calibri</vt:lpstr>
      <vt:lpstr>Wingdings</vt:lpstr>
      <vt:lpstr>幼圆</vt:lpstr>
      <vt:lpstr>Tw Cen MT</vt:lpstr>
      <vt:lpstr>华文仿宋</vt:lpstr>
      <vt:lpstr>Monotype Sorts</vt:lpstr>
      <vt:lpstr>Arial Rounded MT Bold</vt:lpstr>
      <vt:lpstr>华文楷体</vt:lpstr>
      <vt:lpstr>Broadway</vt:lpstr>
      <vt:lpstr>2_Office 主题</vt:lpstr>
      <vt:lpstr>Word.Document.8</vt:lpstr>
      <vt:lpstr>Word.Document.8</vt:lpstr>
      <vt:lpstr>Word.Picture.8</vt:lpstr>
      <vt:lpstr>Word.Picture.8</vt:lpstr>
      <vt:lpstr>Word.Picture.8</vt:lpstr>
      <vt:lpstr>Word.Picture.8</vt:lpstr>
      <vt:lpstr>Word.Picture.8</vt:lpstr>
      <vt:lpstr>Word.Picture.8</vt:lpstr>
      <vt:lpstr>PowerPoint 演示文稿</vt:lpstr>
      <vt:lpstr>项目初始</vt:lpstr>
      <vt:lpstr>软件项目管理   第一篇 项目初始 </vt:lpstr>
      <vt:lpstr>本章要点</vt:lpstr>
      <vt:lpstr>软件项目启动</vt:lpstr>
      <vt:lpstr>立项流程</vt:lpstr>
      <vt:lpstr>项目立项</vt:lpstr>
      <vt:lpstr>Make or Buy 决策</vt:lpstr>
      <vt:lpstr>Make or Buy 决策实例</vt:lpstr>
      <vt:lpstr>Make or Buy 决策实例（续）</vt:lpstr>
      <vt:lpstr>本章要点</vt:lpstr>
      <vt:lpstr>项目招投标过程</vt:lpstr>
      <vt:lpstr>PowerPoint 演示文稿</vt:lpstr>
      <vt:lpstr>甲方招标书</vt:lpstr>
      <vt:lpstr>甲方招标书</vt:lpstr>
      <vt:lpstr>甲方招标书</vt:lpstr>
      <vt:lpstr>甲方招标书</vt:lpstr>
      <vt:lpstr>甲方招标书</vt:lpstr>
      <vt:lpstr>甲方招标书</vt:lpstr>
      <vt:lpstr>甲方招标书</vt:lpstr>
      <vt:lpstr>甲方招标书</vt:lpstr>
      <vt:lpstr>甲方招标书</vt:lpstr>
      <vt:lpstr>乙方项目分析</vt:lpstr>
      <vt:lpstr>乙方标书（建议书）</vt:lpstr>
      <vt:lpstr>标书目录</vt:lpstr>
      <vt:lpstr>标书-需求</vt:lpstr>
      <vt:lpstr>标书-基于SOA的技术架构</vt:lpstr>
      <vt:lpstr>标书-功能模块</vt:lpstr>
      <vt:lpstr>标书-数据库</vt:lpstr>
      <vt:lpstr>标书-安全保证方案</vt:lpstr>
      <vt:lpstr>标书-项目管理</vt:lpstr>
      <vt:lpstr>招标与竞标</vt:lpstr>
      <vt:lpstr>双方签署合同</vt:lpstr>
      <vt:lpstr>本章要点</vt:lpstr>
      <vt:lpstr>PowerPoint 演示文稿</vt:lpstr>
      <vt:lpstr>Sample Project Charter</vt:lpstr>
      <vt:lpstr>Sample Project Charter (continued)</vt:lpstr>
      <vt:lpstr>&lt;医疗信息商务平台&gt;项目章程</vt:lpstr>
      <vt:lpstr>项目经理的职责</vt:lpstr>
      <vt:lpstr>本章要点</vt:lpstr>
      <vt:lpstr>立项：医疗信息商务平台</vt:lpstr>
      <vt:lpstr>甲方招标书</vt:lpstr>
      <vt:lpstr>乙方项目分析</vt:lpstr>
      <vt:lpstr>乙方标书</vt:lpstr>
      <vt:lpstr>双方合同</vt:lpstr>
      <vt:lpstr>项目章程</vt:lpstr>
      <vt:lpstr>本章要点</vt:lpstr>
      <vt:lpstr>PowerPoint 演示文稿</vt:lpstr>
      <vt:lpstr>课程实践一、项目招投标</vt:lpstr>
      <vt:lpstr>SPM招投标过程</vt:lpstr>
      <vt:lpstr>课堂竞标展示要求</vt:lpstr>
      <vt:lpstr>小结</vt:lpstr>
      <vt:lpstr>生存期模型选择</vt:lpstr>
      <vt:lpstr>路线图：生存期</vt:lpstr>
      <vt:lpstr>企业生产与组织方式</vt:lpstr>
      <vt:lpstr>A  Definition of Process</vt:lpstr>
      <vt:lpstr>  </vt:lpstr>
      <vt:lpstr>产品生产流程 </vt:lpstr>
      <vt:lpstr>软件项目管理   第一篇 </vt:lpstr>
      <vt:lpstr>本章要点</vt:lpstr>
      <vt:lpstr>建筑工程类项目典型生存期模型</vt:lpstr>
      <vt:lpstr>制药项目典型生存期模型</vt:lpstr>
      <vt:lpstr>软件生存期模型特征</vt:lpstr>
      <vt:lpstr>本章要点</vt:lpstr>
      <vt:lpstr>常用传统生存期模型</vt:lpstr>
      <vt:lpstr>软件过程模型 </vt:lpstr>
      <vt:lpstr>瀑布模型</vt:lpstr>
      <vt:lpstr>Waterfall Model</vt:lpstr>
      <vt:lpstr>瀑布模型-----典型的文档驱动(Document-Driven)</vt:lpstr>
      <vt:lpstr>适合瀑布模型的项目特征</vt:lpstr>
      <vt:lpstr>常用传统生存期模型</vt:lpstr>
      <vt:lpstr>V模型</vt:lpstr>
      <vt:lpstr>PowerPoint 演示文稿</vt:lpstr>
      <vt:lpstr>适合V模型的项目特征</vt:lpstr>
      <vt:lpstr>V模型案例</vt:lpstr>
      <vt:lpstr>常用传统生存期模型</vt:lpstr>
      <vt:lpstr>原型模型</vt:lpstr>
      <vt:lpstr>适合原型模型的项目特征</vt:lpstr>
      <vt:lpstr>原型模型案例</vt:lpstr>
      <vt:lpstr>常用传统生存期模型</vt:lpstr>
      <vt:lpstr>增量模型：Incremental Model</vt:lpstr>
      <vt:lpstr>适合增量模型的项目特征</vt:lpstr>
      <vt:lpstr>增量模型实例</vt:lpstr>
      <vt:lpstr>常用传统生存期模型</vt:lpstr>
      <vt:lpstr>渐进式阶段模型</vt:lpstr>
      <vt:lpstr>渐进式开发</vt:lpstr>
      <vt:lpstr>阶段性提交</vt:lpstr>
      <vt:lpstr>渐进式阶段模型的优点</vt:lpstr>
      <vt:lpstr>RUP模型-渐进式阶段模型</vt:lpstr>
      <vt:lpstr>银行业务系统的生存期实例</vt:lpstr>
      <vt:lpstr>本章要点</vt:lpstr>
      <vt:lpstr>敏捷模型（Agile Development）</vt:lpstr>
      <vt:lpstr>敏捷模型整体框架图 </vt:lpstr>
      <vt:lpstr>敏捷宣言</vt:lpstr>
      <vt:lpstr>Scrum模型</vt:lpstr>
      <vt:lpstr>燃尽图</vt:lpstr>
      <vt:lpstr>XP(eXtreme Programming)极限编程模型</vt:lpstr>
      <vt:lpstr>极限编程最佳实践 </vt:lpstr>
      <vt:lpstr>极限编程方法的实施原则</vt:lpstr>
      <vt:lpstr>选择生存期的步骤</vt:lpstr>
      <vt:lpstr>本章要点</vt:lpstr>
      <vt:lpstr>医疗信息商务平台</vt:lpstr>
      <vt:lpstr>MED生存期模型—敏捷模型</vt:lpstr>
      <vt:lpstr>四个迭代</vt:lpstr>
      <vt:lpstr>迭代模型</vt:lpstr>
      <vt:lpstr>本章要点</vt:lpstr>
      <vt:lpstr>课程实践二：生存期模型确定</vt:lpstr>
      <vt:lpstr>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guangyu</dc:creator>
  <cp:lastModifiedBy>欣妈欧</cp:lastModifiedBy>
  <cp:revision>17</cp:revision>
  <dcterms:created xsi:type="dcterms:W3CDTF">2017-09-19T06:09:00Z</dcterms:created>
  <dcterms:modified xsi:type="dcterms:W3CDTF">2023-09-18T04:47:14Z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344EDD109A984B9CBFC272E2680DA43C_13</vt:lpwstr>
  </property>
</Properties>
</file>